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69" r:id="rId3"/>
    <p:sldId id="260" r:id="rId4"/>
    <p:sldId id="267" r:id="rId5"/>
    <p:sldId id="283" r:id="rId6"/>
    <p:sldId id="257" r:id="rId7"/>
    <p:sldId id="280" r:id="rId8"/>
    <p:sldId id="281" r:id="rId9"/>
    <p:sldId id="282" r:id="rId10"/>
    <p:sldId id="286" r:id="rId11"/>
    <p:sldId id="284" r:id="rId12"/>
    <p:sldId id="285" r:id="rId13"/>
    <p:sldId id="264" r:id="rId14"/>
    <p:sldId id="258" r:id="rId15"/>
    <p:sldId id="287" r:id="rId16"/>
    <p:sldId id="265" r:id="rId17"/>
  </p:sldIdLst>
  <p:sldSz cx="18288000" cy="10287000"/>
  <p:notesSz cx="6858000" cy="9144000"/>
  <p:embeddedFontLst>
    <p:embeddedFont>
      <p:font typeface="Montserrat" panose="00000500000000000000" pitchFamily="2" charset="0"/>
      <p:regular r:id="rId19"/>
      <p:bold r:id="rId20"/>
      <p:italic r:id="rId21"/>
      <p:boldItalic r:id="rId22"/>
    </p:embeddedFont>
    <p:embeddedFont>
      <p:font typeface="Montserrat Bold" panose="00000800000000000000" charset="0"/>
      <p:regular r:id="rId23"/>
    </p:embeddedFont>
    <p:embeddedFont>
      <p:font typeface="Noto Sans" panose="020B0502040504020204" pitchFamily="34" charset="0"/>
      <p:regular r:id="rId24"/>
      <p:bold r:id="rId25"/>
      <p:italic r:id="rId26"/>
      <p:boldItalic r:id="rId27"/>
    </p:embeddedFont>
    <p:embeddedFont>
      <p:font typeface="Noto Sans Bold" panose="020B0802040504020204" charset="0"/>
      <p:regular r:id="rId28"/>
      <p:bold r:id="rId29"/>
    </p:embeddedFont>
    <p:embeddedFont>
      <p:font typeface="Open Sauce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F596FC-E264-44CA-BF93-25780D266914}" v="38" dt="2024-09-19T05:58:49.9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46" autoAdjust="0"/>
    <p:restoredTop sz="94622" autoAdjust="0"/>
  </p:normalViewPr>
  <p:slideViewPr>
    <p:cSldViewPr>
      <p:cViewPr varScale="1">
        <p:scale>
          <a:sx n="52" d="100"/>
          <a:sy n="52" d="100"/>
        </p:scale>
        <p:origin x="61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06689C-62AC-423E-B250-D633A7023C0D}" type="datetimeFigureOut">
              <a:rPr lang="en-IN" smtClean="0"/>
              <a:t>11-05-2025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2AAE0B-7ACA-4300-9960-E9BB4DDA38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225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AAE0B-7ACA-4300-9960-E9BB4DDA3806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8563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AAE0B-7ACA-4300-9960-E9BB4DDA3806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7414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6.png"/><Relationship Id="rId7" Type="http://schemas.openxmlformats.org/officeDocument/2006/relationships/image" Target="../media/image5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1232340" cy="10287000"/>
            <a:chOff x="0" y="0"/>
            <a:chExt cx="295831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58312" cy="2709333"/>
            </a:xfrm>
            <a:custGeom>
              <a:avLst/>
              <a:gdLst/>
              <a:ahLst/>
              <a:cxnLst/>
              <a:rect l="l" t="t" r="r" b="b"/>
              <a:pathLst>
                <a:path w="2958312" h="2709333">
                  <a:moveTo>
                    <a:pt x="0" y="0"/>
                  </a:moveTo>
                  <a:lnTo>
                    <a:pt x="2958312" y="0"/>
                  </a:lnTo>
                  <a:lnTo>
                    <a:pt x="295831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2958312" cy="277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46121" y="2439465"/>
            <a:ext cx="10834619" cy="4136367"/>
          </a:xfrm>
          <a:custGeom>
            <a:avLst/>
            <a:gdLst/>
            <a:ahLst/>
            <a:cxnLst/>
            <a:rect l="l" t="t" r="r" b="b"/>
            <a:pathLst>
              <a:path w="10834619" h="4136367">
                <a:moveTo>
                  <a:pt x="0" y="0"/>
                </a:moveTo>
                <a:lnTo>
                  <a:pt x="10834619" y="0"/>
                </a:lnTo>
                <a:lnTo>
                  <a:pt x="10834619" y="4136367"/>
                </a:lnTo>
                <a:lnTo>
                  <a:pt x="0" y="41363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7318" r="-8249" b="-16622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055881" y="0"/>
            <a:ext cx="8232119" cy="8157851"/>
          </a:xfrm>
          <a:custGeom>
            <a:avLst/>
            <a:gdLst/>
            <a:ahLst/>
            <a:cxnLst/>
            <a:rect l="l" t="t" r="r" b="b"/>
            <a:pathLst>
              <a:path w="8232119" h="8157851">
                <a:moveTo>
                  <a:pt x="0" y="0"/>
                </a:moveTo>
                <a:lnTo>
                  <a:pt x="8232119" y="0"/>
                </a:lnTo>
                <a:lnTo>
                  <a:pt x="8232119" y="8157851"/>
                </a:lnTo>
                <a:lnTo>
                  <a:pt x="0" y="81578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79" r="-33292"/>
            </a:stretch>
          </a:blip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430818" y="337803"/>
            <a:ext cx="7482246" cy="7482246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4807673" y="9427980"/>
            <a:ext cx="2743470" cy="82165"/>
            <a:chOff x="0" y="0"/>
            <a:chExt cx="722560" cy="216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22560" cy="21640"/>
            </a:xfrm>
            <a:custGeom>
              <a:avLst/>
              <a:gdLst/>
              <a:ahLst/>
              <a:cxnLst/>
              <a:rect l="l" t="t" r="r" b="b"/>
              <a:pathLst>
                <a:path w="722560" h="21640">
                  <a:moveTo>
                    <a:pt x="0" y="0"/>
                  </a:moveTo>
                  <a:lnTo>
                    <a:pt x="722560" y="0"/>
                  </a:lnTo>
                  <a:lnTo>
                    <a:pt x="722560" y="21640"/>
                  </a:lnTo>
                  <a:lnTo>
                    <a:pt x="0" y="21640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722560" cy="88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5400000">
            <a:off x="10621474" y="7602202"/>
            <a:ext cx="1088762" cy="1111297"/>
          </a:xfrm>
          <a:custGeom>
            <a:avLst/>
            <a:gdLst/>
            <a:ahLst/>
            <a:cxnLst/>
            <a:rect l="l" t="t" r="r" b="b"/>
            <a:pathLst>
              <a:path w="1088762" h="1111297">
                <a:moveTo>
                  <a:pt x="0" y="0"/>
                </a:moveTo>
                <a:lnTo>
                  <a:pt x="1088761" y="0"/>
                </a:lnTo>
                <a:lnTo>
                  <a:pt x="1088761" y="1111298"/>
                </a:lnTo>
                <a:lnTo>
                  <a:pt x="0" y="11112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21425" b="-116934"/>
            </a:stretch>
          </a:blipFill>
        </p:spPr>
      </p:sp>
      <p:sp>
        <p:nvSpPr>
          <p:cNvPr id="12" name="Freeform 12"/>
          <p:cNvSpPr/>
          <p:nvPr/>
        </p:nvSpPr>
        <p:spPr>
          <a:xfrm rot="5400000">
            <a:off x="9790359" y="3971109"/>
            <a:ext cx="531044" cy="542036"/>
          </a:xfrm>
          <a:custGeom>
            <a:avLst/>
            <a:gdLst/>
            <a:ahLst/>
            <a:cxnLst/>
            <a:rect l="l" t="t" r="r" b="b"/>
            <a:pathLst>
              <a:path w="531044" h="542036">
                <a:moveTo>
                  <a:pt x="0" y="0"/>
                </a:moveTo>
                <a:lnTo>
                  <a:pt x="531044" y="0"/>
                </a:lnTo>
                <a:lnTo>
                  <a:pt x="531044" y="542035"/>
                </a:lnTo>
                <a:lnTo>
                  <a:pt x="0" y="5420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121425" b="-116934"/>
            </a:stretch>
          </a:blipFill>
        </p:spPr>
      </p:sp>
      <p:sp>
        <p:nvSpPr>
          <p:cNvPr id="13" name="Freeform 13"/>
          <p:cNvSpPr/>
          <p:nvPr/>
        </p:nvSpPr>
        <p:spPr>
          <a:xfrm rot="5400000">
            <a:off x="16326079" y="567262"/>
            <a:ext cx="1088762" cy="1111297"/>
          </a:xfrm>
          <a:custGeom>
            <a:avLst/>
            <a:gdLst/>
            <a:ahLst/>
            <a:cxnLst/>
            <a:rect l="l" t="t" r="r" b="b"/>
            <a:pathLst>
              <a:path w="1088762" h="1111297">
                <a:moveTo>
                  <a:pt x="0" y="0"/>
                </a:moveTo>
                <a:lnTo>
                  <a:pt x="1088762" y="0"/>
                </a:lnTo>
                <a:lnTo>
                  <a:pt x="1088762" y="1111297"/>
                </a:lnTo>
                <a:lnTo>
                  <a:pt x="0" y="11112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21425" b="-116934"/>
            </a:stretch>
          </a:blipFill>
        </p:spPr>
      </p:sp>
      <p:sp>
        <p:nvSpPr>
          <p:cNvPr id="14" name="Freeform 14"/>
          <p:cNvSpPr/>
          <p:nvPr/>
        </p:nvSpPr>
        <p:spPr>
          <a:xfrm rot="5400000">
            <a:off x="16049289" y="1396274"/>
            <a:ext cx="531044" cy="542036"/>
          </a:xfrm>
          <a:custGeom>
            <a:avLst/>
            <a:gdLst/>
            <a:ahLst/>
            <a:cxnLst/>
            <a:rect l="l" t="t" r="r" b="b"/>
            <a:pathLst>
              <a:path w="531044" h="542036">
                <a:moveTo>
                  <a:pt x="0" y="0"/>
                </a:moveTo>
                <a:lnTo>
                  <a:pt x="531044" y="0"/>
                </a:lnTo>
                <a:lnTo>
                  <a:pt x="531044" y="542036"/>
                </a:lnTo>
                <a:lnTo>
                  <a:pt x="0" y="5420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121425" b="-116934"/>
            </a:stretch>
          </a:blipFill>
        </p:spPr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3962390" y="8919594"/>
            <a:ext cx="647700" cy="647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203389" y="2475858"/>
            <a:ext cx="8386808" cy="3847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125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Zomato </a:t>
            </a:r>
          </a:p>
          <a:p>
            <a:pPr algn="l">
              <a:lnSpc>
                <a:spcPts val="15000"/>
              </a:lnSpc>
            </a:pPr>
            <a:r>
              <a:rPr lang="en-US" sz="125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Analytics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817198" y="8799760"/>
            <a:ext cx="3095866" cy="5455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Group 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18288000" cy="1910121"/>
            <a:chOff x="0" y="0"/>
            <a:chExt cx="4816593" cy="10708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070865"/>
            </a:xfrm>
            <a:custGeom>
              <a:avLst/>
              <a:gdLst/>
              <a:ahLst/>
              <a:cxnLst/>
              <a:rect l="l" t="t" r="r" b="b"/>
              <a:pathLst>
                <a:path w="4816592" h="1070865">
                  <a:moveTo>
                    <a:pt x="0" y="0"/>
                  </a:moveTo>
                  <a:lnTo>
                    <a:pt x="4816592" y="0"/>
                  </a:lnTo>
                  <a:lnTo>
                    <a:pt x="4816592" y="1070865"/>
                  </a:lnTo>
                  <a:lnTo>
                    <a:pt x="0" y="107086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4816593" cy="1137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773400" y="342900"/>
            <a:ext cx="1201584" cy="1112282"/>
            <a:chOff x="0" y="0"/>
            <a:chExt cx="3276268" cy="3175637"/>
          </a:xfrm>
        </p:grpSpPr>
        <p:sp>
          <p:nvSpPr>
            <p:cNvPr id="9" name="Freeform 9"/>
            <p:cNvSpPr/>
            <p:nvPr/>
          </p:nvSpPr>
          <p:spPr>
            <a:xfrm rot="5400000">
              <a:off x="13015" y="1905000"/>
              <a:ext cx="1257621" cy="1283652"/>
            </a:xfrm>
            <a:custGeom>
              <a:avLst/>
              <a:gdLst/>
              <a:ahLst/>
              <a:cxnLst/>
              <a:rect l="l" t="t" r="r" b="b"/>
              <a:pathLst>
                <a:path w="1257621" h="1283652">
                  <a:moveTo>
                    <a:pt x="0" y="0"/>
                  </a:moveTo>
                  <a:lnTo>
                    <a:pt x="1257621" y="0"/>
                  </a:lnTo>
                  <a:lnTo>
                    <a:pt x="1257621" y="1283652"/>
                  </a:lnTo>
                  <a:lnTo>
                    <a:pt x="0" y="1283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21425" b="-116934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5400000">
              <a:off x="703084" y="-26357"/>
              <a:ext cx="2546826" cy="2599541"/>
            </a:xfrm>
            <a:custGeom>
              <a:avLst/>
              <a:gdLst/>
              <a:ahLst/>
              <a:cxnLst/>
              <a:rect l="l" t="t" r="r" b="b"/>
              <a:pathLst>
                <a:path w="2546826" h="2599541">
                  <a:moveTo>
                    <a:pt x="0" y="0"/>
                  </a:moveTo>
                  <a:lnTo>
                    <a:pt x="2546826" y="0"/>
                  </a:lnTo>
                  <a:lnTo>
                    <a:pt x="2546826" y="2599541"/>
                  </a:lnTo>
                  <a:lnTo>
                    <a:pt x="0" y="2599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21425" b="-116934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685800" y="328894"/>
            <a:ext cx="134112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Power BI Dashboard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C35011-71C0-4290-0611-63AFE6CFE4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942294"/>
            <a:ext cx="14720185" cy="829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54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18288000" cy="1910121"/>
            <a:chOff x="0" y="0"/>
            <a:chExt cx="4816593" cy="10708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070865"/>
            </a:xfrm>
            <a:custGeom>
              <a:avLst/>
              <a:gdLst/>
              <a:ahLst/>
              <a:cxnLst/>
              <a:rect l="l" t="t" r="r" b="b"/>
              <a:pathLst>
                <a:path w="4816592" h="1070865">
                  <a:moveTo>
                    <a:pt x="0" y="0"/>
                  </a:moveTo>
                  <a:lnTo>
                    <a:pt x="4816592" y="0"/>
                  </a:lnTo>
                  <a:lnTo>
                    <a:pt x="4816592" y="1070865"/>
                  </a:lnTo>
                  <a:lnTo>
                    <a:pt x="0" y="107086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4816593" cy="1137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773400" y="342900"/>
            <a:ext cx="1201584" cy="1112282"/>
            <a:chOff x="0" y="0"/>
            <a:chExt cx="3276268" cy="3175637"/>
          </a:xfrm>
        </p:grpSpPr>
        <p:sp>
          <p:nvSpPr>
            <p:cNvPr id="9" name="Freeform 9"/>
            <p:cNvSpPr/>
            <p:nvPr/>
          </p:nvSpPr>
          <p:spPr>
            <a:xfrm rot="5400000">
              <a:off x="13015" y="1905000"/>
              <a:ext cx="1257621" cy="1283652"/>
            </a:xfrm>
            <a:custGeom>
              <a:avLst/>
              <a:gdLst/>
              <a:ahLst/>
              <a:cxnLst/>
              <a:rect l="l" t="t" r="r" b="b"/>
              <a:pathLst>
                <a:path w="1257621" h="1283652">
                  <a:moveTo>
                    <a:pt x="0" y="0"/>
                  </a:moveTo>
                  <a:lnTo>
                    <a:pt x="1257621" y="0"/>
                  </a:lnTo>
                  <a:lnTo>
                    <a:pt x="1257621" y="1283652"/>
                  </a:lnTo>
                  <a:lnTo>
                    <a:pt x="0" y="1283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72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21425" b="-116934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5400000">
              <a:off x="703084" y="-26357"/>
              <a:ext cx="2546826" cy="2599541"/>
            </a:xfrm>
            <a:custGeom>
              <a:avLst/>
              <a:gdLst/>
              <a:ahLst/>
              <a:cxnLst/>
              <a:rect l="l" t="t" r="r" b="b"/>
              <a:pathLst>
                <a:path w="2546826" h="2599541">
                  <a:moveTo>
                    <a:pt x="0" y="0"/>
                  </a:moveTo>
                  <a:lnTo>
                    <a:pt x="2546826" y="0"/>
                  </a:lnTo>
                  <a:lnTo>
                    <a:pt x="2546826" y="2599541"/>
                  </a:lnTo>
                  <a:lnTo>
                    <a:pt x="0" y="2599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72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21425" b="-116934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685800" y="328894"/>
            <a:ext cx="14706600" cy="10937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66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SQL - EMP, DEPT CASE STUDY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A324F9F-5013-DF49-4B93-3C4E460081F6}"/>
              </a:ext>
            </a:extLst>
          </p:cNvPr>
          <p:cNvSpPr/>
          <p:nvPr/>
        </p:nvSpPr>
        <p:spPr>
          <a:xfrm>
            <a:off x="0" y="2029050"/>
            <a:ext cx="18135600" cy="814365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FDE00E-BE6F-611B-9F65-4C0956E10F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508982"/>
            <a:ext cx="4939276" cy="35361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0B9D72-7C54-BF79-80BF-54D7F86828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6421925"/>
            <a:ext cx="4953000" cy="35361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6C49D3-8945-1653-D4FE-D5384B7FF1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7851" y="3848101"/>
            <a:ext cx="5791549" cy="4800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7831D24-1078-BFAE-3976-4FA3B0D7AE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97" y="2803426"/>
            <a:ext cx="6725094" cy="648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3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18288000" cy="1910121"/>
            <a:chOff x="0" y="0"/>
            <a:chExt cx="4816593" cy="10708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070865"/>
            </a:xfrm>
            <a:custGeom>
              <a:avLst/>
              <a:gdLst/>
              <a:ahLst/>
              <a:cxnLst/>
              <a:rect l="l" t="t" r="r" b="b"/>
              <a:pathLst>
                <a:path w="4816592" h="1070865">
                  <a:moveTo>
                    <a:pt x="0" y="0"/>
                  </a:moveTo>
                  <a:lnTo>
                    <a:pt x="4816592" y="0"/>
                  </a:lnTo>
                  <a:lnTo>
                    <a:pt x="4816592" y="1070865"/>
                  </a:lnTo>
                  <a:lnTo>
                    <a:pt x="0" y="107086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4816593" cy="1137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773400" y="342900"/>
            <a:ext cx="1201584" cy="1112282"/>
            <a:chOff x="0" y="0"/>
            <a:chExt cx="3276268" cy="3175637"/>
          </a:xfrm>
        </p:grpSpPr>
        <p:sp>
          <p:nvSpPr>
            <p:cNvPr id="9" name="Freeform 9"/>
            <p:cNvSpPr/>
            <p:nvPr/>
          </p:nvSpPr>
          <p:spPr>
            <a:xfrm rot="5400000">
              <a:off x="13015" y="1905000"/>
              <a:ext cx="1257621" cy="1283652"/>
            </a:xfrm>
            <a:custGeom>
              <a:avLst/>
              <a:gdLst/>
              <a:ahLst/>
              <a:cxnLst/>
              <a:rect l="l" t="t" r="r" b="b"/>
              <a:pathLst>
                <a:path w="1257621" h="1283652">
                  <a:moveTo>
                    <a:pt x="0" y="0"/>
                  </a:moveTo>
                  <a:lnTo>
                    <a:pt x="1257621" y="0"/>
                  </a:lnTo>
                  <a:lnTo>
                    <a:pt x="1257621" y="1283652"/>
                  </a:lnTo>
                  <a:lnTo>
                    <a:pt x="0" y="1283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72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21425" b="-116934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5400000">
              <a:off x="703084" y="-26357"/>
              <a:ext cx="2546826" cy="2599541"/>
            </a:xfrm>
            <a:custGeom>
              <a:avLst/>
              <a:gdLst/>
              <a:ahLst/>
              <a:cxnLst/>
              <a:rect l="l" t="t" r="r" b="b"/>
              <a:pathLst>
                <a:path w="2546826" h="2599541">
                  <a:moveTo>
                    <a:pt x="0" y="0"/>
                  </a:moveTo>
                  <a:lnTo>
                    <a:pt x="2546826" y="0"/>
                  </a:lnTo>
                  <a:lnTo>
                    <a:pt x="2546826" y="2599541"/>
                  </a:lnTo>
                  <a:lnTo>
                    <a:pt x="0" y="2599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72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21425" b="-116934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685800" y="328894"/>
            <a:ext cx="17145000" cy="1074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54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SQL - Orders, Customers and Salespeople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A324F9F-5013-DF49-4B93-3C4E460081F6}"/>
              </a:ext>
            </a:extLst>
          </p:cNvPr>
          <p:cNvSpPr/>
          <p:nvPr/>
        </p:nvSpPr>
        <p:spPr>
          <a:xfrm>
            <a:off x="0" y="2029050"/>
            <a:ext cx="18135600" cy="814365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9FEFB7-910D-0DDD-8C86-1080214774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162300"/>
            <a:ext cx="5715000" cy="60293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50AB775-33B2-6BF0-F0CC-8960684BF2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999" y="6162311"/>
            <a:ext cx="6553201" cy="37957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F36B85-8C26-EAF5-25FB-467FDBE732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2148295"/>
            <a:ext cx="6553200" cy="371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35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" y="9487834"/>
            <a:ext cx="18592800" cy="870915"/>
            <a:chOff x="0" y="0"/>
            <a:chExt cx="4960065" cy="2948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0065" cy="294847"/>
            </a:xfrm>
            <a:custGeom>
              <a:avLst/>
              <a:gdLst/>
              <a:ahLst/>
              <a:cxnLst/>
              <a:rect l="l" t="t" r="r" b="b"/>
              <a:pathLst>
                <a:path w="4960065" h="294847">
                  <a:moveTo>
                    <a:pt x="0" y="0"/>
                  </a:moveTo>
                  <a:lnTo>
                    <a:pt x="4960065" y="0"/>
                  </a:lnTo>
                  <a:lnTo>
                    <a:pt x="4960065" y="294847"/>
                  </a:lnTo>
                  <a:lnTo>
                    <a:pt x="0" y="294847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960065" cy="3615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77548" y="811493"/>
            <a:ext cx="1030463" cy="1159734"/>
            <a:chOff x="0" y="0"/>
            <a:chExt cx="271398" cy="3054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1398" cy="305444"/>
            </a:xfrm>
            <a:custGeom>
              <a:avLst/>
              <a:gdLst/>
              <a:ahLst/>
              <a:cxnLst/>
              <a:rect l="l" t="t" r="r" b="b"/>
              <a:pathLst>
                <a:path w="271398" h="305444">
                  <a:moveTo>
                    <a:pt x="0" y="0"/>
                  </a:moveTo>
                  <a:lnTo>
                    <a:pt x="271398" y="0"/>
                  </a:lnTo>
                  <a:lnTo>
                    <a:pt x="271398" y="305444"/>
                  </a:lnTo>
                  <a:lnTo>
                    <a:pt x="0" y="305444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271398" cy="372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414099" y="2515610"/>
            <a:ext cx="440251" cy="439938"/>
          </a:xfrm>
          <a:custGeom>
            <a:avLst/>
            <a:gdLst/>
            <a:ahLst/>
            <a:cxnLst/>
            <a:rect l="l" t="t" r="r" b="b"/>
            <a:pathLst>
              <a:path w="440251" h="439938">
                <a:moveTo>
                  <a:pt x="0" y="0"/>
                </a:moveTo>
                <a:lnTo>
                  <a:pt x="440251" y="0"/>
                </a:lnTo>
                <a:lnTo>
                  <a:pt x="440251" y="439938"/>
                </a:lnTo>
                <a:lnTo>
                  <a:pt x="0" y="43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5649" t="-12945" r="-16140" b="-98995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456538" y="6777290"/>
            <a:ext cx="440251" cy="439938"/>
          </a:xfrm>
          <a:custGeom>
            <a:avLst/>
            <a:gdLst/>
            <a:ahLst/>
            <a:cxnLst/>
            <a:rect l="l" t="t" r="r" b="b"/>
            <a:pathLst>
              <a:path w="440251" h="439938">
                <a:moveTo>
                  <a:pt x="0" y="0"/>
                </a:moveTo>
                <a:lnTo>
                  <a:pt x="440251" y="0"/>
                </a:lnTo>
                <a:lnTo>
                  <a:pt x="440251" y="439938"/>
                </a:lnTo>
                <a:lnTo>
                  <a:pt x="0" y="43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5649" t="-12945" r="-16140" b="-98995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0" name="Freeform 10"/>
          <p:cNvSpPr/>
          <p:nvPr/>
        </p:nvSpPr>
        <p:spPr>
          <a:xfrm>
            <a:off x="10456538" y="5570627"/>
            <a:ext cx="440251" cy="439938"/>
          </a:xfrm>
          <a:custGeom>
            <a:avLst/>
            <a:gdLst/>
            <a:ahLst/>
            <a:cxnLst/>
            <a:rect l="l" t="t" r="r" b="b"/>
            <a:pathLst>
              <a:path w="440251" h="439938">
                <a:moveTo>
                  <a:pt x="0" y="0"/>
                </a:moveTo>
                <a:lnTo>
                  <a:pt x="440251" y="0"/>
                </a:lnTo>
                <a:lnTo>
                  <a:pt x="440251" y="439938"/>
                </a:lnTo>
                <a:lnTo>
                  <a:pt x="0" y="43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5649" t="-12945" r="-16140" b="-98995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64335" y="2594200"/>
            <a:ext cx="7885145" cy="7764549"/>
          </a:xfrm>
          <a:custGeom>
            <a:avLst/>
            <a:gdLst/>
            <a:ahLst/>
            <a:cxnLst/>
            <a:rect l="l" t="t" r="r" b="b"/>
            <a:pathLst>
              <a:path w="7885145" h="7764549">
                <a:moveTo>
                  <a:pt x="0" y="0"/>
                </a:moveTo>
                <a:lnTo>
                  <a:pt x="7885146" y="0"/>
                </a:lnTo>
                <a:lnTo>
                  <a:pt x="7885146" y="7764549"/>
                </a:lnTo>
                <a:lnTo>
                  <a:pt x="0" y="77645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1558" r="-6147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6043793" y="578530"/>
            <a:ext cx="1382315" cy="1354284"/>
            <a:chOff x="0" y="0"/>
            <a:chExt cx="1843087" cy="1805712"/>
          </a:xfrm>
        </p:grpSpPr>
        <p:sp>
          <p:nvSpPr>
            <p:cNvPr id="13" name="Freeform 13"/>
            <p:cNvSpPr/>
            <p:nvPr/>
          </p:nvSpPr>
          <p:spPr>
            <a:xfrm rot="5400000">
              <a:off x="376381" y="-15024"/>
              <a:ext cx="1451682" cy="1481730"/>
            </a:xfrm>
            <a:custGeom>
              <a:avLst/>
              <a:gdLst/>
              <a:ahLst/>
              <a:cxnLst/>
              <a:rect l="l" t="t" r="r" b="b"/>
              <a:pathLst>
                <a:path w="1451682" h="1481730">
                  <a:moveTo>
                    <a:pt x="0" y="0"/>
                  </a:moveTo>
                  <a:lnTo>
                    <a:pt x="1451682" y="0"/>
                  </a:lnTo>
                  <a:lnTo>
                    <a:pt x="1451682" y="1481730"/>
                  </a:lnTo>
                  <a:lnTo>
                    <a:pt x="0" y="1481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21425" b="-116934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5400000">
              <a:off x="7328" y="1090325"/>
              <a:ext cx="708059" cy="722714"/>
            </a:xfrm>
            <a:custGeom>
              <a:avLst/>
              <a:gdLst/>
              <a:ahLst/>
              <a:cxnLst/>
              <a:rect l="l" t="t" r="r" b="b"/>
              <a:pathLst>
                <a:path w="708059" h="722714">
                  <a:moveTo>
                    <a:pt x="0" y="0"/>
                  </a:moveTo>
                  <a:lnTo>
                    <a:pt x="708059" y="0"/>
                  </a:lnTo>
                  <a:lnTo>
                    <a:pt x="708059" y="722715"/>
                  </a:lnTo>
                  <a:lnTo>
                    <a:pt x="0" y="7227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72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r="-121425" b="-116934"/>
              </a:stretch>
            </a:blip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rcRect l="47735"/>
          <a:stretch>
            <a:fillRect/>
          </a:stretch>
        </p:blipFill>
        <p:spPr>
          <a:xfrm rot="-5400000">
            <a:off x="1343245" y="2900302"/>
            <a:ext cx="7457246" cy="7348141"/>
          </a:xfrm>
          <a:prstGeom prst="rect">
            <a:avLst/>
          </a:prstGeom>
        </p:spPr>
      </p:pic>
      <p:sp>
        <p:nvSpPr>
          <p:cNvPr id="16" name="Freeform 16"/>
          <p:cNvSpPr/>
          <p:nvPr/>
        </p:nvSpPr>
        <p:spPr>
          <a:xfrm rot="5400000">
            <a:off x="836058" y="8820787"/>
            <a:ext cx="819954" cy="836926"/>
          </a:xfrm>
          <a:custGeom>
            <a:avLst/>
            <a:gdLst/>
            <a:ahLst/>
            <a:cxnLst/>
            <a:rect l="l" t="t" r="r" b="b"/>
            <a:pathLst>
              <a:path w="819954" h="836926">
                <a:moveTo>
                  <a:pt x="0" y="0"/>
                </a:moveTo>
                <a:lnTo>
                  <a:pt x="819954" y="0"/>
                </a:lnTo>
                <a:lnTo>
                  <a:pt x="819954" y="836926"/>
                </a:lnTo>
                <a:lnTo>
                  <a:pt x="0" y="836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21425" b="-116934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1157891" y="2348335"/>
            <a:ext cx="6292030" cy="919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2000" b="1" u="none" dirty="0">
                <a:solidFill>
                  <a:srgbClr val="8C52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The number of restaurants and cuisines in India is high compared to other countries.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55838" y="818703"/>
            <a:ext cx="14247675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7500" b="1" u="none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Insights and Observations</a:t>
            </a:r>
          </a:p>
        </p:txBody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D8937E5A-68D1-17A2-CF3C-AB35EC3A1149}"/>
              </a:ext>
            </a:extLst>
          </p:cNvPr>
          <p:cNvSpPr txBox="1"/>
          <p:nvPr/>
        </p:nvSpPr>
        <p:spPr>
          <a:xfrm>
            <a:off x="11145191" y="3639162"/>
            <a:ext cx="6925321" cy="1406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8C52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The average rating of overall restaurants is 2.89, whereas the average rating of restaurants in India is 2.77</a:t>
            </a:r>
            <a:endParaRPr lang="en-US" sz="2000" b="1" u="none" dirty="0">
              <a:solidFill>
                <a:srgbClr val="8C52FF"/>
              </a:solidFill>
              <a:latin typeface="Noto Sans Bold"/>
              <a:ea typeface="Noto Sans Bold"/>
              <a:cs typeface="Noto Sans Bold"/>
              <a:sym typeface="Noto Sans Bold"/>
            </a:endParaRPr>
          </a:p>
        </p:txBody>
      </p:sp>
      <p:sp>
        <p:nvSpPr>
          <p:cNvPr id="28" name="Freeform 8">
            <a:extLst>
              <a:ext uri="{FF2B5EF4-FFF2-40B4-BE49-F238E27FC236}">
                <a16:creationId xmlns:a16="http://schemas.microsoft.com/office/drawing/2014/main" id="{FEE765EE-FB33-D5C0-62EC-2DB41129B69E}"/>
              </a:ext>
            </a:extLst>
          </p:cNvPr>
          <p:cNvSpPr/>
          <p:nvPr/>
        </p:nvSpPr>
        <p:spPr>
          <a:xfrm>
            <a:off x="10456539" y="3764338"/>
            <a:ext cx="440251" cy="439938"/>
          </a:xfrm>
          <a:custGeom>
            <a:avLst/>
            <a:gdLst/>
            <a:ahLst/>
            <a:cxnLst/>
            <a:rect l="l" t="t" r="r" b="b"/>
            <a:pathLst>
              <a:path w="440251" h="439938">
                <a:moveTo>
                  <a:pt x="0" y="0"/>
                </a:moveTo>
                <a:lnTo>
                  <a:pt x="440251" y="0"/>
                </a:lnTo>
                <a:lnTo>
                  <a:pt x="440251" y="439938"/>
                </a:lnTo>
                <a:lnTo>
                  <a:pt x="0" y="43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5649" t="-12945" r="-16140" b="-98995"/>
            </a:stretch>
          </a:blipFill>
        </p:spPr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34C5D2D4-C7E0-AD82-D7F2-1FA1B6AFAC8C}"/>
              </a:ext>
            </a:extLst>
          </p:cNvPr>
          <p:cNvSpPr txBox="1"/>
          <p:nvPr/>
        </p:nvSpPr>
        <p:spPr>
          <a:xfrm>
            <a:off x="11145191" y="5551048"/>
            <a:ext cx="6292030" cy="919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2000" b="1" u="none" dirty="0">
                <a:solidFill>
                  <a:srgbClr val="8C52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Average sales (</a:t>
            </a:r>
            <a:r>
              <a:rPr lang="en-US" sz="2000" b="1" dirty="0">
                <a:solidFill>
                  <a:srgbClr val="8C52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in USD) </a:t>
            </a:r>
            <a:r>
              <a:rPr lang="en-US" sz="2000" b="1" u="none" dirty="0">
                <a:solidFill>
                  <a:srgbClr val="8C52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were high in the year 2011.</a:t>
            </a:r>
          </a:p>
        </p:txBody>
      </p:sp>
      <p:sp>
        <p:nvSpPr>
          <p:cNvPr id="30" name="TextBox 18">
            <a:extLst>
              <a:ext uri="{FF2B5EF4-FFF2-40B4-BE49-F238E27FC236}">
                <a16:creationId xmlns:a16="http://schemas.microsoft.com/office/drawing/2014/main" id="{5991D67B-A1F0-F06E-6994-30CD7EEE09A7}"/>
              </a:ext>
            </a:extLst>
          </p:cNvPr>
          <p:cNvSpPr txBox="1"/>
          <p:nvPr/>
        </p:nvSpPr>
        <p:spPr>
          <a:xfrm>
            <a:off x="11157891" y="6757711"/>
            <a:ext cx="6672909" cy="919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2000" b="1" u="none" dirty="0">
                <a:solidFill>
                  <a:srgbClr val="8C52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11.66% of total restaurants have an average rating of 5 and 45.94% have an average rating of 4. </a:t>
            </a:r>
          </a:p>
        </p:txBody>
      </p:sp>
      <p:sp>
        <p:nvSpPr>
          <p:cNvPr id="31" name="Freeform 9">
            <a:extLst>
              <a:ext uri="{FF2B5EF4-FFF2-40B4-BE49-F238E27FC236}">
                <a16:creationId xmlns:a16="http://schemas.microsoft.com/office/drawing/2014/main" id="{A4CD774E-352A-4E8F-5414-BBCF5227BB02}"/>
              </a:ext>
            </a:extLst>
          </p:cNvPr>
          <p:cNvSpPr/>
          <p:nvPr/>
        </p:nvSpPr>
        <p:spPr>
          <a:xfrm>
            <a:off x="10456538" y="8132562"/>
            <a:ext cx="440251" cy="439938"/>
          </a:xfrm>
          <a:custGeom>
            <a:avLst/>
            <a:gdLst/>
            <a:ahLst/>
            <a:cxnLst/>
            <a:rect l="l" t="t" r="r" b="b"/>
            <a:pathLst>
              <a:path w="440251" h="439938">
                <a:moveTo>
                  <a:pt x="0" y="0"/>
                </a:moveTo>
                <a:lnTo>
                  <a:pt x="440251" y="0"/>
                </a:lnTo>
                <a:lnTo>
                  <a:pt x="440251" y="439938"/>
                </a:lnTo>
                <a:lnTo>
                  <a:pt x="0" y="43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5649" t="-12945" r="-16140" b="-98995"/>
            </a:stretch>
          </a:blipFill>
        </p:spPr>
      </p:sp>
      <p:sp>
        <p:nvSpPr>
          <p:cNvPr id="32" name="TextBox 18">
            <a:extLst>
              <a:ext uri="{FF2B5EF4-FFF2-40B4-BE49-F238E27FC236}">
                <a16:creationId xmlns:a16="http://schemas.microsoft.com/office/drawing/2014/main" id="{DF554624-02CF-5E7C-5923-12A1C2B25F4C}"/>
              </a:ext>
            </a:extLst>
          </p:cNvPr>
          <p:cNvSpPr txBox="1"/>
          <p:nvPr/>
        </p:nvSpPr>
        <p:spPr>
          <a:xfrm>
            <a:off x="11271396" y="7982600"/>
            <a:ext cx="6672909" cy="1406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2000" b="1" u="none" dirty="0">
                <a:solidFill>
                  <a:srgbClr val="8C52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Only 25.66% of restaurants have an online delivery facility and 12.12% of restaurants have the facility of table booking.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0"/>
            <a:ext cx="18364179" cy="2476501"/>
            <a:chOff x="0" y="0"/>
            <a:chExt cx="4816593" cy="1070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070865"/>
            </a:xfrm>
            <a:custGeom>
              <a:avLst/>
              <a:gdLst/>
              <a:ahLst/>
              <a:cxnLst/>
              <a:rect l="l" t="t" r="r" b="b"/>
              <a:pathLst>
                <a:path w="4816592" h="1070865">
                  <a:moveTo>
                    <a:pt x="0" y="0"/>
                  </a:moveTo>
                  <a:lnTo>
                    <a:pt x="4816592" y="0"/>
                  </a:lnTo>
                  <a:lnTo>
                    <a:pt x="4816592" y="1070865"/>
                  </a:lnTo>
                  <a:lnTo>
                    <a:pt x="0" y="107086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1137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4400" y="699567"/>
            <a:ext cx="14272870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40"/>
              </a:lnSpc>
            </a:pPr>
            <a:r>
              <a:rPr lang="en-US" sz="6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Summary</a:t>
            </a:r>
          </a:p>
        </p:txBody>
      </p:sp>
      <p:sp>
        <p:nvSpPr>
          <p:cNvPr id="14" name="Freeform 14"/>
          <p:cNvSpPr/>
          <p:nvPr/>
        </p:nvSpPr>
        <p:spPr>
          <a:xfrm>
            <a:off x="1054097" y="6027090"/>
            <a:ext cx="440251" cy="439938"/>
          </a:xfrm>
          <a:custGeom>
            <a:avLst/>
            <a:gdLst/>
            <a:ahLst/>
            <a:cxnLst/>
            <a:rect l="l" t="t" r="r" b="b"/>
            <a:pathLst>
              <a:path w="440251" h="439938">
                <a:moveTo>
                  <a:pt x="0" y="0"/>
                </a:moveTo>
                <a:lnTo>
                  <a:pt x="440251" y="0"/>
                </a:lnTo>
                <a:lnTo>
                  <a:pt x="440251" y="439938"/>
                </a:lnTo>
                <a:lnTo>
                  <a:pt x="0" y="43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5649" t="-12945" r="-16140" b="-98995"/>
            </a:stretch>
          </a:blipFill>
        </p:spPr>
        <p:txBody>
          <a:bodyPr/>
          <a:lstStyle/>
          <a:p>
            <a:endParaRPr lang="en-US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16" name="Freeform 16"/>
          <p:cNvSpPr/>
          <p:nvPr/>
        </p:nvSpPr>
        <p:spPr>
          <a:xfrm>
            <a:off x="1054097" y="7704654"/>
            <a:ext cx="440251" cy="439938"/>
          </a:xfrm>
          <a:custGeom>
            <a:avLst/>
            <a:gdLst/>
            <a:ahLst/>
            <a:cxnLst/>
            <a:rect l="l" t="t" r="r" b="b"/>
            <a:pathLst>
              <a:path w="440251" h="439938">
                <a:moveTo>
                  <a:pt x="0" y="0"/>
                </a:moveTo>
                <a:lnTo>
                  <a:pt x="440251" y="0"/>
                </a:lnTo>
                <a:lnTo>
                  <a:pt x="440251" y="439938"/>
                </a:lnTo>
                <a:lnTo>
                  <a:pt x="0" y="43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5649" t="-12945" r="-16140" b="-98995"/>
            </a:stretch>
          </a:blipFill>
        </p:spPr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67C68F-77C3-4931-EBA4-12580C1A9682}"/>
              </a:ext>
            </a:extLst>
          </p:cNvPr>
          <p:cNvSpPr txBox="1"/>
          <p:nvPr/>
        </p:nvSpPr>
        <p:spPr>
          <a:xfrm>
            <a:off x="1054098" y="2801593"/>
            <a:ext cx="953770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This data analysis focuses on exploring various statistics from Zomato, a popular food delivery and restaurant discovery platform. The primary objectives include understanding customer </a:t>
            </a:r>
            <a:r>
              <a:rPr lang="en-IN" sz="2400" dirty="0" err="1"/>
              <a:t>behavior</a:t>
            </a:r>
            <a:r>
              <a:rPr lang="en-IN" sz="2400" dirty="0"/>
              <a:t>, restaurant performance, and order patterns.</a:t>
            </a:r>
          </a:p>
          <a:p>
            <a:endParaRPr lang="en-IN" sz="2400" dirty="0"/>
          </a:p>
          <a:p>
            <a:r>
              <a:rPr lang="en-US" sz="2400" dirty="0"/>
              <a:t>Key areas of analysis may include:</a:t>
            </a:r>
            <a:endParaRPr lang="en-IN" sz="2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7A6DF73-3D36-8D7A-F380-0A4AD4F90A5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158" r="6601"/>
          <a:stretch>
            <a:fillRect/>
          </a:stretch>
        </p:blipFill>
        <p:spPr>
          <a:xfrm>
            <a:off x="10896600" y="2537796"/>
            <a:ext cx="6553200" cy="76325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EC30503-3393-A122-4BCD-C5D2C54D7E84}"/>
              </a:ext>
            </a:extLst>
          </p:cNvPr>
          <p:cNvSpPr txBox="1"/>
          <p:nvPr/>
        </p:nvSpPr>
        <p:spPr>
          <a:xfrm>
            <a:off x="1676400" y="6027090"/>
            <a:ext cx="82931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7030A0"/>
                </a:solidFill>
              </a:rPr>
              <a:t>Customer Insights:  </a:t>
            </a:r>
            <a:r>
              <a:rPr lang="en-IN" sz="2400" dirty="0" err="1"/>
              <a:t>Analyzing</a:t>
            </a:r>
            <a:r>
              <a:rPr lang="en-IN" sz="2400" dirty="0"/>
              <a:t> user demographics, order frequency, average spending, preferred cuisine, and others.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748D6A-9C23-F7F2-75A9-04C3D4056FFF}"/>
              </a:ext>
            </a:extLst>
          </p:cNvPr>
          <p:cNvSpPr txBox="1"/>
          <p:nvPr/>
        </p:nvSpPr>
        <p:spPr>
          <a:xfrm>
            <a:off x="1689100" y="7581900"/>
            <a:ext cx="91821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7030A0"/>
                </a:solidFill>
              </a:rPr>
              <a:t>Restaurant Performance: </a:t>
            </a:r>
            <a:r>
              <a:rPr lang="en-IN" sz="2400" dirty="0"/>
              <a:t>Evaluating restaurants based on user ratings, reviews, average order value, and the number of orders. Comparing high-performing vs low-performing restaurants can reveal factors influencing success, such as cuisine type, location, or service quality.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0"/>
            <a:ext cx="18364179" cy="2476501"/>
            <a:chOff x="0" y="0"/>
            <a:chExt cx="4816593" cy="1070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070865"/>
            </a:xfrm>
            <a:custGeom>
              <a:avLst/>
              <a:gdLst/>
              <a:ahLst/>
              <a:cxnLst/>
              <a:rect l="l" t="t" r="r" b="b"/>
              <a:pathLst>
                <a:path w="4816592" h="1070865">
                  <a:moveTo>
                    <a:pt x="0" y="0"/>
                  </a:moveTo>
                  <a:lnTo>
                    <a:pt x="4816592" y="0"/>
                  </a:lnTo>
                  <a:lnTo>
                    <a:pt x="4816592" y="1070865"/>
                  </a:lnTo>
                  <a:lnTo>
                    <a:pt x="0" y="107086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1137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4400" y="699567"/>
            <a:ext cx="14272870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40"/>
              </a:lnSpc>
            </a:pPr>
            <a:r>
              <a:rPr lang="en-US" sz="6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Summary</a:t>
            </a:r>
          </a:p>
        </p:txBody>
      </p:sp>
      <p:sp>
        <p:nvSpPr>
          <p:cNvPr id="14" name="Freeform 14"/>
          <p:cNvSpPr/>
          <p:nvPr/>
        </p:nvSpPr>
        <p:spPr>
          <a:xfrm>
            <a:off x="1100669" y="3197871"/>
            <a:ext cx="440251" cy="439938"/>
          </a:xfrm>
          <a:custGeom>
            <a:avLst/>
            <a:gdLst/>
            <a:ahLst/>
            <a:cxnLst/>
            <a:rect l="l" t="t" r="r" b="b"/>
            <a:pathLst>
              <a:path w="440251" h="439938">
                <a:moveTo>
                  <a:pt x="0" y="0"/>
                </a:moveTo>
                <a:lnTo>
                  <a:pt x="440251" y="0"/>
                </a:lnTo>
                <a:lnTo>
                  <a:pt x="440251" y="439938"/>
                </a:lnTo>
                <a:lnTo>
                  <a:pt x="0" y="43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5649" t="-12945" r="-16140" b="-98995"/>
            </a:stretch>
          </a:blipFill>
        </p:spPr>
        <p:txBody>
          <a:bodyPr/>
          <a:lstStyle/>
          <a:p>
            <a:endParaRPr lang="en-US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16" name="Freeform 16"/>
          <p:cNvSpPr/>
          <p:nvPr/>
        </p:nvSpPr>
        <p:spPr>
          <a:xfrm>
            <a:off x="1054098" y="5519626"/>
            <a:ext cx="440251" cy="439938"/>
          </a:xfrm>
          <a:custGeom>
            <a:avLst/>
            <a:gdLst/>
            <a:ahLst/>
            <a:cxnLst/>
            <a:rect l="l" t="t" r="r" b="b"/>
            <a:pathLst>
              <a:path w="440251" h="439938">
                <a:moveTo>
                  <a:pt x="0" y="0"/>
                </a:moveTo>
                <a:lnTo>
                  <a:pt x="440251" y="0"/>
                </a:lnTo>
                <a:lnTo>
                  <a:pt x="440251" y="439938"/>
                </a:lnTo>
                <a:lnTo>
                  <a:pt x="0" y="43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5649" t="-12945" r="-16140" b="-98995"/>
            </a:stretch>
          </a:blipFill>
        </p:spPr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67C68F-77C3-4931-EBA4-12580C1A9682}"/>
              </a:ext>
            </a:extLst>
          </p:cNvPr>
          <p:cNvSpPr txBox="1"/>
          <p:nvPr/>
        </p:nvSpPr>
        <p:spPr>
          <a:xfrm>
            <a:off x="1054098" y="2801593"/>
            <a:ext cx="8699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C30503-3393-A122-4BCD-C5D2C54D7E84}"/>
              </a:ext>
            </a:extLst>
          </p:cNvPr>
          <p:cNvSpPr txBox="1"/>
          <p:nvPr/>
        </p:nvSpPr>
        <p:spPr>
          <a:xfrm>
            <a:off x="1905000" y="3116674"/>
            <a:ext cx="829310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Order Trends</a:t>
            </a:r>
            <a:r>
              <a:rPr lang="en-US" sz="2400" dirty="0">
                <a:solidFill>
                  <a:srgbClr val="7030A0"/>
                </a:solidFill>
              </a:rPr>
              <a:t>:   </a:t>
            </a:r>
            <a:r>
              <a:rPr lang="en-US" sz="2400" dirty="0"/>
              <a:t>Identifying popular food items, peak ordering times, and average delivery times. It can also analyze variations in order patterns based on weekdays, weekends, or specific events like holidays.</a:t>
            </a:r>
            <a:endParaRPr lang="en-IN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748D6A-9C23-F7F2-75A9-04C3D4056FFF}"/>
              </a:ext>
            </a:extLst>
          </p:cNvPr>
          <p:cNvSpPr txBox="1"/>
          <p:nvPr/>
        </p:nvSpPr>
        <p:spPr>
          <a:xfrm>
            <a:off x="1905000" y="5372100"/>
            <a:ext cx="8839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Customer Feedback:   </a:t>
            </a:r>
            <a:r>
              <a:rPr lang="en-US" sz="2400" dirty="0"/>
              <a:t>Analyzing ratings, reviews, and complaints to assess customer satisfaction levels. This can help identify common issues like delays, food quality, or customer service problems.</a:t>
            </a:r>
            <a:endParaRPr lang="en-IN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1F86B4-4D89-2C52-5FCC-F169E90B2CE0}"/>
              </a:ext>
            </a:extLst>
          </p:cNvPr>
          <p:cNvSpPr txBox="1"/>
          <p:nvPr/>
        </p:nvSpPr>
        <p:spPr>
          <a:xfrm>
            <a:off x="1809957" y="7401443"/>
            <a:ext cx="8839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Business Growth Metrics:   </a:t>
            </a:r>
            <a:r>
              <a:rPr lang="en-US" sz="2400" dirty="0"/>
              <a:t>Evaluating Zomato's growth by tracking new restaurant sign-ups, order volume growth over time, and changes in average order value.</a:t>
            </a:r>
            <a:endParaRPr lang="en-IN" sz="2400" dirty="0"/>
          </a:p>
        </p:txBody>
      </p:sp>
      <p:sp>
        <p:nvSpPr>
          <p:cNvPr id="7" name="Freeform 16">
            <a:extLst>
              <a:ext uri="{FF2B5EF4-FFF2-40B4-BE49-F238E27FC236}">
                <a16:creationId xmlns:a16="http://schemas.microsoft.com/office/drawing/2014/main" id="{C2DF87D7-509D-F0AD-424E-3E2EEC0DD03B}"/>
              </a:ext>
            </a:extLst>
          </p:cNvPr>
          <p:cNvSpPr/>
          <p:nvPr/>
        </p:nvSpPr>
        <p:spPr>
          <a:xfrm>
            <a:off x="1049453" y="7401443"/>
            <a:ext cx="440251" cy="439938"/>
          </a:xfrm>
          <a:custGeom>
            <a:avLst/>
            <a:gdLst/>
            <a:ahLst/>
            <a:cxnLst/>
            <a:rect l="l" t="t" r="r" b="b"/>
            <a:pathLst>
              <a:path w="440251" h="439938">
                <a:moveTo>
                  <a:pt x="0" y="0"/>
                </a:moveTo>
                <a:lnTo>
                  <a:pt x="440251" y="0"/>
                </a:lnTo>
                <a:lnTo>
                  <a:pt x="440251" y="439938"/>
                </a:lnTo>
                <a:lnTo>
                  <a:pt x="0" y="43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5649" t="-12945" r="-16140" b="-98995"/>
            </a:stretch>
          </a:blipFill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457C1C-5257-0813-A734-E56F8F303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210" y="2859295"/>
            <a:ext cx="6965211" cy="670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86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1232340" cy="10287000"/>
            <a:chOff x="0" y="0"/>
            <a:chExt cx="295831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58312" cy="2709333"/>
            </a:xfrm>
            <a:custGeom>
              <a:avLst/>
              <a:gdLst/>
              <a:ahLst/>
              <a:cxnLst/>
              <a:rect l="l" t="t" r="r" b="b"/>
              <a:pathLst>
                <a:path w="2958312" h="2709333">
                  <a:moveTo>
                    <a:pt x="0" y="0"/>
                  </a:moveTo>
                  <a:lnTo>
                    <a:pt x="2958312" y="0"/>
                  </a:lnTo>
                  <a:lnTo>
                    <a:pt x="295831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C2C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2958312" cy="277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36000"/>
          </a:blip>
          <a:srcRect b="8479"/>
          <a:stretch>
            <a:fillRect/>
          </a:stretch>
        </p:blipFill>
        <p:spPr>
          <a:xfrm>
            <a:off x="0" y="0"/>
            <a:ext cx="11232340" cy="10279856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 rot="5400000">
            <a:off x="8111219" y="2032043"/>
            <a:ext cx="6462963" cy="10042791"/>
          </a:xfrm>
          <a:custGeom>
            <a:avLst/>
            <a:gdLst/>
            <a:ahLst/>
            <a:cxnLst/>
            <a:rect l="l" t="t" r="r" b="b"/>
            <a:pathLst>
              <a:path w="6462963" h="10042791">
                <a:moveTo>
                  <a:pt x="0" y="0"/>
                </a:moveTo>
                <a:lnTo>
                  <a:pt x="6462963" y="0"/>
                </a:lnTo>
                <a:lnTo>
                  <a:pt x="6462963" y="10042791"/>
                </a:lnTo>
                <a:lnTo>
                  <a:pt x="0" y="100427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55389"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16326079" y="567262"/>
            <a:ext cx="1088762" cy="1111297"/>
          </a:xfrm>
          <a:custGeom>
            <a:avLst/>
            <a:gdLst/>
            <a:ahLst/>
            <a:cxnLst/>
            <a:rect l="l" t="t" r="r" b="b"/>
            <a:pathLst>
              <a:path w="1088762" h="1111297">
                <a:moveTo>
                  <a:pt x="0" y="0"/>
                </a:moveTo>
                <a:lnTo>
                  <a:pt x="1088762" y="0"/>
                </a:lnTo>
                <a:lnTo>
                  <a:pt x="1088762" y="1111297"/>
                </a:lnTo>
                <a:lnTo>
                  <a:pt x="0" y="11112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121425" b="-116934"/>
            </a:stretch>
          </a:blipFill>
        </p:spPr>
      </p:sp>
      <p:sp>
        <p:nvSpPr>
          <p:cNvPr id="8" name="Freeform 8"/>
          <p:cNvSpPr/>
          <p:nvPr/>
        </p:nvSpPr>
        <p:spPr>
          <a:xfrm rot="5400000">
            <a:off x="16049289" y="1396274"/>
            <a:ext cx="531044" cy="542036"/>
          </a:xfrm>
          <a:custGeom>
            <a:avLst/>
            <a:gdLst/>
            <a:ahLst/>
            <a:cxnLst/>
            <a:rect l="l" t="t" r="r" b="b"/>
            <a:pathLst>
              <a:path w="531044" h="542036">
                <a:moveTo>
                  <a:pt x="0" y="0"/>
                </a:moveTo>
                <a:lnTo>
                  <a:pt x="531044" y="0"/>
                </a:lnTo>
                <a:lnTo>
                  <a:pt x="531044" y="542036"/>
                </a:lnTo>
                <a:lnTo>
                  <a:pt x="0" y="5420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2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121425" b="-116934"/>
            </a:stretch>
          </a:blipFill>
        </p:spPr>
      </p:sp>
      <p:sp>
        <p:nvSpPr>
          <p:cNvPr id="10" name="Freeform 10"/>
          <p:cNvSpPr/>
          <p:nvPr/>
        </p:nvSpPr>
        <p:spPr>
          <a:xfrm rot="5400000">
            <a:off x="9869434" y="7053157"/>
            <a:ext cx="2506329" cy="3957197"/>
          </a:xfrm>
          <a:custGeom>
            <a:avLst/>
            <a:gdLst/>
            <a:ahLst/>
            <a:cxnLst/>
            <a:rect l="l" t="t" r="r" b="b"/>
            <a:pathLst>
              <a:path w="2506329" h="3957197">
                <a:moveTo>
                  <a:pt x="0" y="0"/>
                </a:moveTo>
                <a:lnTo>
                  <a:pt x="2506329" y="0"/>
                </a:lnTo>
                <a:lnTo>
                  <a:pt x="2506329" y="3957197"/>
                </a:lnTo>
                <a:lnTo>
                  <a:pt x="0" y="39571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2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242514" b="-116934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911781" y="4682043"/>
            <a:ext cx="7461182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394747" cy="10287000"/>
            <a:chOff x="0" y="0"/>
            <a:chExt cx="194758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47588" cy="2709333"/>
            </a:xfrm>
            <a:custGeom>
              <a:avLst/>
              <a:gdLst/>
              <a:ahLst/>
              <a:cxnLst/>
              <a:rect l="l" t="t" r="r" b="b"/>
              <a:pathLst>
                <a:path w="1947588" h="2709333">
                  <a:moveTo>
                    <a:pt x="0" y="0"/>
                  </a:moveTo>
                  <a:lnTo>
                    <a:pt x="1947588" y="0"/>
                  </a:lnTo>
                  <a:lnTo>
                    <a:pt x="194758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C2C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947588" cy="277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55000"/>
          </a:blip>
          <a:srcRect r="34370" b="8479"/>
          <a:stretch>
            <a:fillRect/>
          </a:stretch>
        </p:blipFill>
        <p:spPr>
          <a:xfrm>
            <a:off x="0" y="0"/>
            <a:ext cx="7371676" cy="1027985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74888" y="818703"/>
            <a:ext cx="6090564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 </a:t>
            </a:r>
          </a:p>
          <a:p>
            <a:pPr algn="l">
              <a:lnSpc>
                <a:spcPts val="9000"/>
              </a:lnSpc>
            </a:pPr>
            <a:r>
              <a:rPr lang="en-US" sz="75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Members 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8876833" y="1239381"/>
            <a:ext cx="6326680" cy="8048998"/>
            <a:chOff x="54351" y="9525"/>
            <a:chExt cx="3880804" cy="7081934"/>
          </a:xfrm>
        </p:grpSpPr>
        <p:sp>
          <p:nvSpPr>
            <p:cNvPr id="17" name="TextBox 17"/>
            <p:cNvSpPr txBox="1"/>
            <p:nvPr/>
          </p:nvSpPr>
          <p:spPr>
            <a:xfrm>
              <a:off x="54351" y="4852275"/>
              <a:ext cx="3657960" cy="4735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695519" y="9525"/>
              <a:ext cx="3239636" cy="70819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 algn="l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US" sz="3200" b="1" spc="120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+mj-lt"/>
                  <a:ea typeface="Noto Sans Bold"/>
                  <a:cs typeface="Noto Sans Bold"/>
                  <a:sym typeface="Noto Sans Bold"/>
                </a:rPr>
                <a:t>Sripada Dilip Kumar</a:t>
              </a:r>
            </a:p>
            <a:p>
              <a:pPr marL="457200" indent="-457200" algn="l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endParaRPr lang="en-US" sz="3200" b="1" spc="120" dirty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  <a:ea typeface="Noto Sans Bold"/>
                <a:cs typeface="Noto Sans Bold"/>
                <a:sym typeface="Noto Sans Bold"/>
              </a:endParaRPr>
            </a:p>
            <a:p>
              <a:pPr marL="457200" indent="-457200" algn="l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US" sz="3200" b="1" spc="120" dirty="0" err="1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+mj-lt"/>
                  <a:ea typeface="Noto Sans Bold"/>
                  <a:cs typeface="Noto Sans Bold"/>
                  <a:sym typeface="Noto Sans Bold"/>
                </a:rPr>
                <a:t>Sanskriti</a:t>
              </a:r>
              <a:r>
                <a:rPr lang="en-US" sz="3200" b="1" spc="120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+mj-lt"/>
                  <a:ea typeface="Noto Sans Bold"/>
                  <a:cs typeface="Noto Sans Bold"/>
                  <a:sym typeface="Noto Sans Bold"/>
                </a:rPr>
                <a:t> Ankush </a:t>
              </a:r>
              <a:r>
                <a:rPr lang="en-US" sz="3200" b="1" spc="120" dirty="0" err="1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+mj-lt"/>
                  <a:ea typeface="Noto Sans Bold"/>
                  <a:cs typeface="Noto Sans Bold"/>
                  <a:sym typeface="Noto Sans Bold"/>
                </a:rPr>
                <a:t>Watkar</a:t>
              </a:r>
              <a:endParaRPr lang="en-US" sz="3200" b="1" spc="120" dirty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  <a:ea typeface="Noto Sans Bold"/>
                <a:cs typeface="Noto Sans Bold"/>
                <a:sym typeface="Noto Sans Bold"/>
              </a:endParaRPr>
            </a:p>
            <a:p>
              <a:pPr marL="457200" indent="-457200" algn="l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endParaRPr lang="en-US" sz="3200" b="1" spc="120" dirty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  <a:ea typeface="Noto Sans Bold"/>
                <a:cs typeface="Noto Sans Bold"/>
                <a:sym typeface="Noto Sans Bold"/>
              </a:endParaRPr>
            </a:p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US" sz="3200" b="1" spc="120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+mj-lt"/>
                  <a:ea typeface="Noto Sans Bold"/>
                  <a:cs typeface="Noto Sans Bold"/>
                  <a:sym typeface="Noto Sans Bold"/>
                </a:rPr>
                <a:t>Akash </a:t>
              </a:r>
              <a:r>
                <a:rPr lang="en-US" sz="3200" b="1" spc="120" dirty="0" err="1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+mj-lt"/>
                  <a:ea typeface="Noto Sans Bold"/>
                  <a:cs typeface="Noto Sans Bold"/>
                  <a:sym typeface="Noto Sans Bold"/>
                </a:rPr>
                <a:t>Bakshi</a:t>
              </a:r>
              <a:endParaRPr lang="en-US" sz="3200" b="1" spc="120" dirty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  <a:ea typeface="Noto Sans Bold"/>
                <a:cs typeface="Noto Sans Bold"/>
                <a:sym typeface="Noto Sans Bold"/>
              </a:endParaRPr>
            </a:p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endParaRPr lang="en-US" sz="3200" b="1" spc="120" dirty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  <a:ea typeface="Noto Sans Bold"/>
                <a:cs typeface="Noto Sans Bold"/>
                <a:sym typeface="Noto Sans Bold"/>
              </a:endParaRPr>
            </a:p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US" sz="3200" b="1" spc="120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+mj-lt"/>
                  <a:ea typeface="Noto Sans Bold"/>
                  <a:cs typeface="Noto Sans Bold"/>
                  <a:sym typeface="Noto Sans Bold"/>
                </a:rPr>
                <a:t>K. Sai </a:t>
              </a:r>
              <a:r>
                <a:rPr lang="en-US" sz="3200" b="1" spc="120" dirty="0" err="1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+mj-lt"/>
                  <a:ea typeface="Noto Sans Bold"/>
                  <a:cs typeface="Noto Sans Bold"/>
                  <a:sym typeface="Noto Sans Bold"/>
                </a:rPr>
                <a:t>Tharun</a:t>
              </a:r>
              <a:endParaRPr lang="en-US" sz="3200" b="1" spc="120" dirty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  <a:ea typeface="Noto Sans Bold"/>
                <a:cs typeface="Noto Sans Bold"/>
                <a:sym typeface="Noto Sans Bold"/>
              </a:endParaRPr>
            </a:p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endParaRPr lang="en-US" sz="3200" b="1" spc="120" dirty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  <a:ea typeface="Noto Sans Bold"/>
                <a:cs typeface="Noto Sans Bold"/>
                <a:sym typeface="Noto Sans Bold"/>
              </a:endParaRPr>
            </a:p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US" sz="3200" b="1" spc="120" dirty="0" err="1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+mj-lt"/>
                  <a:ea typeface="Noto Sans Bold"/>
                  <a:cs typeface="Noto Sans Bold"/>
                  <a:sym typeface="Noto Sans Bold"/>
                </a:rPr>
                <a:t>Koduru</a:t>
              </a:r>
              <a:r>
                <a:rPr lang="en-US" sz="3200" b="1" spc="120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+mj-lt"/>
                  <a:ea typeface="Noto Sans Bold"/>
                  <a:cs typeface="Noto Sans Bold"/>
                  <a:sym typeface="Noto Sans Bold"/>
                </a:rPr>
                <a:t> Harish Goud</a:t>
              </a:r>
            </a:p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endParaRPr lang="en-US" sz="3200" b="1" spc="120" dirty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  <a:ea typeface="Noto Sans Bold"/>
                <a:cs typeface="Noto Sans Bold"/>
                <a:sym typeface="Noto Sans Bold"/>
              </a:endParaRPr>
            </a:p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US" sz="3200" b="1" spc="120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+mj-lt"/>
                  <a:ea typeface="Noto Sans Bold"/>
                  <a:cs typeface="Noto Sans Bold"/>
                  <a:sym typeface="Noto Sans Bold"/>
                </a:rPr>
                <a:t>S SHARAN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0" y="811493"/>
            <a:ext cx="752915" cy="1159734"/>
            <a:chOff x="0" y="0"/>
            <a:chExt cx="198299" cy="30544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98299" cy="305444"/>
            </a:xfrm>
            <a:custGeom>
              <a:avLst/>
              <a:gdLst/>
              <a:ahLst/>
              <a:cxnLst/>
              <a:rect l="l" t="t" r="r" b="b"/>
              <a:pathLst>
                <a:path w="198299" h="305444">
                  <a:moveTo>
                    <a:pt x="0" y="0"/>
                  </a:moveTo>
                  <a:lnTo>
                    <a:pt x="198299" y="0"/>
                  </a:lnTo>
                  <a:lnTo>
                    <a:pt x="198299" y="305444"/>
                  </a:lnTo>
                  <a:lnTo>
                    <a:pt x="0" y="305444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66675"/>
              <a:ext cx="198299" cy="372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41" name="Freeform 41"/>
          <p:cNvSpPr/>
          <p:nvPr/>
        </p:nvSpPr>
        <p:spPr>
          <a:xfrm rot="5400000">
            <a:off x="16326079" y="567262"/>
            <a:ext cx="1088762" cy="1111297"/>
          </a:xfrm>
          <a:custGeom>
            <a:avLst/>
            <a:gdLst/>
            <a:ahLst/>
            <a:cxnLst/>
            <a:rect l="l" t="t" r="r" b="b"/>
            <a:pathLst>
              <a:path w="1088762" h="1111297">
                <a:moveTo>
                  <a:pt x="0" y="0"/>
                </a:moveTo>
                <a:lnTo>
                  <a:pt x="1088762" y="0"/>
                </a:lnTo>
                <a:lnTo>
                  <a:pt x="1088762" y="1111297"/>
                </a:lnTo>
                <a:lnTo>
                  <a:pt x="0" y="1111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121425" b="-116934"/>
            </a:stretch>
          </a:blipFill>
        </p:spPr>
      </p:sp>
      <p:sp>
        <p:nvSpPr>
          <p:cNvPr id="42" name="Freeform 42"/>
          <p:cNvSpPr/>
          <p:nvPr/>
        </p:nvSpPr>
        <p:spPr>
          <a:xfrm rot="5400000">
            <a:off x="16049289" y="1396274"/>
            <a:ext cx="531044" cy="542036"/>
          </a:xfrm>
          <a:custGeom>
            <a:avLst/>
            <a:gdLst/>
            <a:ahLst/>
            <a:cxnLst/>
            <a:rect l="l" t="t" r="r" b="b"/>
            <a:pathLst>
              <a:path w="531044" h="542036">
                <a:moveTo>
                  <a:pt x="0" y="0"/>
                </a:moveTo>
                <a:lnTo>
                  <a:pt x="531044" y="0"/>
                </a:lnTo>
                <a:lnTo>
                  <a:pt x="531044" y="542036"/>
                </a:lnTo>
                <a:lnTo>
                  <a:pt x="0" y="5420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121425" b="-116934"/>
            </a:stretch>
          </a:blipFill>
          <a:ln>
            <a:solidFill>
              <a:schemeClr val="bg1">
                <a:lumMod val="50000"/>
              </a:schemeClr>
            </a:solidFill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043793" y="578530"/>
            <a:ext cx="1382315" cy="1354284"/>
            <a:chOff x="0" y="0"/>
            <a:chExt cx="1843087" cy="1805712"/>
          </a:xfrm>
        </p:grpSpPr>
        <p:sp>
          <p:nvSpPr>
            <p:cNvPr id="3" name="Freeform 3"/>
            <p:cNvSpPr/>
            <p:nvPr/>
          </p:nvSpPr>
          <p:spPr>
            <a:xfrm rot="5400000">
              <a:off x="7328" y="1090325"/>
              <a:ext cx="708059" cy="722714"/>
            </a:xfrm>
            <a:custGeom>
              <a:avLst/>
              <a:gdLst/>
              <a:ahLst/>
              <a:cxnLst/>
              <a:rect l="l" t="t" r="r" b="b"/>
              <a:pathLst>
                <a:path w="708059" h="722714">
                  <a:moveTo>
                    <a:pt x="0" y="0"/>
                  </a:moveTo>
                  <a:lnTo>
                    <a:pt x="708059" y="0"/>
                  </a:lnTo>
                  <a:lnTo>
                    <a:pt x="708059" y="722715"/>
                  </a:lnTo>
                  <a:lnTo>
                    <a:pt x="0" y="7227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21425" b="-116934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5400000">
              <a:off x="376381" y="-15024"/>
              <a:ext cx="1451682" cy="1481730"/>
            </a:xfrm>
            <a:custGeom>
              <a:avLst/>
              <a:gdLst/>
              <a:ahLst/>
              <a:cxnLst/>
              <a:rect l="l" t="t" r="r" b="b"/>
              <a:pathLst>
                <a:path w="1451682" h="1481730">
                  <a:moveTo>
                    <a:pt x="0" y="0"/>
                  </a:moveTo>
                  <a:lnTo>
                    <a:pt x="1451682" y="0"/>
                  </a:lnTo>
                  <a:lnTo>
                    <a:pt x="1451682" y="1481730"/>
                  </a:lnTo>
                  <a:lnTo>
                    <a:pt x="0" y="1481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21425" b="-116934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0" y="8125571"/>
            <a:ext cx="18288000" cy="2161429"/>
            <a:chOff x="0" y="0"/>
            <a:chExt cx="4816593" cy="5692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569265"/>
            </a:xfrm>
            <a:custGeom>
              <a:avLst/>
              <a:gdLst/>
              <a:ahLst/>
              <a:cxnLst/>
              <a:rect l="l" t="t" r="r" b="b"/>
              <a:pathLst>
                <a:path w="4816592" h="569265">
                  <a:moveTo>
                    <a:pt x="0" y="0"/>
                  </a:moveTo>
                  <a:lnTo>
                    <a:pt x="4816592" y="0"/>
                  </a:lnTo>
                  <a:lnTo>
                    <a:pt x="4816592" y="569265"/>
                  </a:lnTo>
                  <a:lnTo>
                    <a:pt x="0" y="56926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4816593" cy="6359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28067" y="7234223"/>
            <a:ext cx="14615726" cy="3052777"/>
          </a:xfrm>
          <a:custGeom>
            <a:avLst/>
            <a:gdLst/>
            <a:ahLst/>
            <a:cxnLst/>
            <a:rect l="l" t="t" r="r" b="b"/>
            <a:pathLst>
              <a:path w="14569217" h="3721969">
                <a:moveTo>
                  <a:pt x="0" y="0"/>
                </a:moveTo>
                <a:lnTo>
                  <a:pt x="14569217" y="0"/>
                </a:lnTo>
                <a:lnTo>
                  <a:pt x="14569217" y="3721969"/>
                </a:lnTo>
                <a:lnTo>
                  <a:pt x="0" y="37219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866" t="-14764" b="-161590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0" y="811493"/>
            <a:ext cx="752915" cy="1159734"/>
            <a:chOff x="0" y="0"/>
            <a:chExt cx="198299" cy="3054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8299" cy="305444"/>
            </a:xfrm>
            <a:custGeom>
              <a:avLst/>
              <a:gdLst/>
              <a:ahLst/>
              <a:cxnLst/>
              <a:rect l="l" t="t" r="r" b="b"/>
              <a:pathLst>
                <a:path w="198299" h="305444">
                  <a:moveTo>
                    <a:pt x="0" y="0"/>
                  </a:moveTo>
                  <a:lnTo>
                    <a:pt x="198299" y="0"/>
                  </a:lnTo>
                  <a:lnTo>
                    <a:pt x="198299" y="305444"/>
                  </a:lnTo>
                  <a:lnTo>
                    <a:pt x="0" y="305444"/>
                  </a:ln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198299" cy="372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905000" y="4827830"/>
            <a:ext cx="6068401" cy="1806314"/>
            <a:chOff x="0" y="0"/>
            <a:chExt cx="8091201" cy="2408419"/>
          </a:xfrm>
        </p:grpSpPr>
        <p:sp>
          <p:nvSpPr>
            <p:cNvPr id="13" name="TextBox 13"/>
            <p:cNvSpPr txBox="1"/>
            <p:nvPr/>
          </p:nvSpPr>
          <p:spPr>
            <a:xfrm>
              <a:off x="809170" y="0"/>
              <a:ext cx="7282031" cy="71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 dirty="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KPIs and Insights</a:t>
              </a:r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75008"/>
              <a:ext cx="587001" cy="586584"/>
            </a:xfrm>
            <a:custGeom>
              <a:avLst/>
              <a:gdLst/>
              <a:ahLst/>
              <a:cxnLst/>
              <a:rect l="l" t="t" r="r" b="b"/>
              <a:pathLst>
                <a:path w="587001" h="586584">
                  <a:moveTo>
                    <a:pt x="0" y="0"/>
                  </a:moveTo>
                  <a:lnTo>
                    <a:pt x="587001" y="0"/>
                  </a:lnTo>
                  <a:lnTo>
                    <a:pt x="587001" y="586584"/>
                  </a:lnTo>
                  <a:lnTo>
                    <a:pt x="0" y="586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5649" t="-12945" r="-16140" b="-98995"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809170" y="1697219"/>
              <a:ext cx="7282031" cy="71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 dirty="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Excel Dashboard</a:t>
              </a:r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1772227"/>
              <a:ext cx="587001" cy="586584"/>
            </a:xfrm>
            <a:custGeom>
              <a:avLst/>
              <a:gdLst/>
              <a:ahLst/>
              <a:cxnLst/>
              <a:rect l="l" t="t" r="r" b="b"/>
              <a:pathLst>
                <a:path w="587001" h="586584">
                  <a:moveTo>
                    <a:pt x="0" y="0"/>
                  </a:moveTo>
                  <a:lnTo>
                    <a:pt x="587001" y="0"/>
                  </a:lnTo>
                  <a:lnTo>
                    <a:pt x="587001" y="586584"/>
                  </a:lnTo>
                  <a:lnTo>
                    <a:pt x="0" y="586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5649" t="-12945" r="-16140" b="-98995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8735930" y="2476787"/>
            <a:ext cx="6068401" cy="1806314"/>
            <a:chOff x="0" y="0"/>
            <a:chExt cx="8091201" cy="2408419"/>
          </a:xfrm>
        </p:grpSpPr>
        <p:sp>
          <p:nvSpPr>
            <p:cNvPr id="18" name="TextBox 18"/>
            <p:cNvSpPr txBox="1"/>
            <p:nvPr/>
          </p:nvSpPr>
          <p:spPr>
            <a:xfrm>
              <a:off x="809171" y="0"/>
              <a:ext cx="7282030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 dirty="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Tableau Dashboard</a:t>
              </a:r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75008"/>
              <a:ext cx="587001" cy="586584"/>
            </a:xfrm>
            <a:custGeom>
              <a:avLst/>
              <a:gdLst/>
              <a:ahLst/>
              <a:cxnLst/>
              <a:rect l="l" t="t" r="r" b="b"/>
              <a:pathLst>
                <a:path w="587001" h="586584">
                  <a:moveTo>
                    <a:pt x="0" y="0"/>
                  </a:moveTo>
                  <a:lnTo>
                    <a:pt x="587001" y="0"/>
                  </a:lnTo>
                  <a:lnTo>
                    <a:pt x="587001" y="586584"/>
                  </a:lnTo>
                  <a:lnTo>
                    <a:pt x="0" y="586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5649" t="-12945" r="-16140" b="-98995"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809170" y="1697219"/>
              <a:ext cx="7282031" cy="71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 dirty="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Power BI Dashboard</a:t>
              </a:r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1772227"/>
              <a:ext cx="587001" cy="586584"/>
            </a:xfrm>
            <a:custGeom>
              <a:avLst/>
              <a:gdLst/>
              <a:ahLst/>
              <a:cxnLst/>
              <a:rect l="l" t="t" r="r" b="b"/>
              <a:pathLst>
                <a:path w="587001" h="586584">
                  <a:moveTo>
                    <a:pt x="0" y="0"/>
                  </a:moveTo>
                  <a:lnTo>
                    <a:pt x="587001" y="0"/>
                  </a:lnTo>
                  <a:lnTo>
                    <a:pt x="587001" y="586584"/>
                  </a:lnTo>
                  <a:lnTo>
                    <a:pt x="0" y="586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5649" t="-12945" r="-16140" b="-98995"/>
              </a:stretch>
            </a:blipFill>
          </p:spPr>
        </p:sp>
      </p:grpSp>
      <p:sp>
        <p:nvSpPr>
          <p:cNvPr id="22" name="Freeform 22"/>
          <p:cNvSpPr/>
          <p:nvPr/>
        </p:nvSpPr>
        <p:spPr>
          <a:xfrm rot="5400000">
            <a:off x="1162167" y="8698496"/>
            <a:ext cx="819954" cy="836926"/>
          </a:xfrm>
          <a:custGeom>
            <a:avLst/>
            <a:gdLst/>
            <a:ahLst/>
            <a:cxnLst/>
            <a:rect l="l" t="t" r="r" b="b"/>
            <a:pathLst>
              <a:path w="819954" h="836926">
                <a:moveTo>
                  <a:pt x="0" y="0"/>
                </a:moveTo>
                <a:lnTo>
                  <a:pt x="819954" y="0"/>
                </a:lnTo>
                <a:lnTo>
                  <a:pt x="819954" y="836926"/>
                </a:lnTo>
                <a:lnTo>
                  <a:pt x="0" y="836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21425" b="-116934"/>
            </a:stretch>
          </a:blipFill>
        </p:spPr>
      </p:sp>
      <p:sp>
        <p:nvSpPr>
          <p:cNvPr id="23" name="Freeform 23"/>
          <p:cNvSpPr/>
          <p:nvPr/>
        </p:nvSpPr>
        <p:spPr>
          <a:xfrm rot="5400000">
            <a:off x="15655980" y="7775091"/>
            <a:ext cx="531044" cy="542036"/>
          </a:xfrm>
          <a:custGeom>
            <a:avLst/>
            <a:gdLst/>
            <a:ahLst/>
            <a:cxnLst/>
            <a:rect l="l" t="t" r="r" b="b"/>
            <a:pathLst>
              <a:path w="531044" h="542036">
                <a:moveTo>
                  <a:pt x="0" y="0"/>
                </a:moveTo>
                <a:lnTo>
                  <a:pt x="531044" y="0"/>
                </a:lnTo>
                <a:lnTo>
                  <a:pt x="531044" y="542036"/>
                </a:lnTo>
                <a:lnTo>
                  <a:pt x="0" y="5420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21425" b="-116934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974888" y="818703"/>
            <a:ext cx="10781864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75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Agenda</a:t>
            </a:r>
          </a:p>
        </p:txBody>
      </p:sp>
      <p:grpSp>
        <p:nvGrpSpPr>
          <p:cNvPr id="25" name="Group 12">
            <a:extLst>
              <a:ext uri="{FF2B5EF4-FFF2-40B4-BE49-F238E27FC236}">
                <a16:creationId xmlns:a16="http://schemas.microsoft.com/office/drawing/2014/main" id="{610F8782-55DC-6E76-B53B-991381DEFC72}"/>
              </a:ext>
            </a:extLst>
          </p:cNvPr>
          <p:cNvGrpSpPr/>
          <p:nvPr/>
        </p:nvGrpSpPr>
        <p:grpSpPr>
          <a:xfrm>
            <a:off x="1905000" y="2420531"/>
            <a:ext cx="6068401" cy="1785806"/>
            <a:chOff x="0" y="0"/>
            <a:chExt cx="8091201" cy="2381075"/>
          </a:xfrm>
        </p:grpSpPr>
        <p:sp>
          <p:nvSpPr>
            <p:cNvPr id="26" name="TextBox 13">
              <a:extLst>
                <a:ext uri="{FF2B5EF4-FFF2-40B4-BE49-F238E27FC236}">
                  <a16:creationId xmlns:a16="http://schemas.microsoft.com/office/drawing/2014/main" id="{1484996C-86C5-AAEF-8904-68047044F86C}"/>
                </a:ext>
              </a:extLst>
            </p:cNvPr>
            <p:cNvSpPr txBox="1"/>
            <p:nvPr/>
          </p:nvSpPr>
          <p:spPr>
            <a:xfrm>
              <a:off x="809170" y="0"/>
              <a:ext cx="7282031" cy="71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 dirty="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Objectives</a:t>
              </a:r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E4C3B4B9-0589-9C7B-0C4C-E53515ADAFC2}"/>
                </a:ext>
              </a:extLst>
            </p:cNvPr>
            <p:cNvSpPr/>
            <p:nvPr/>
          </p:nvSpPr>
          <p:spPr>
            <a:xfrm>
              <a:off x="0" y="75008"/>
              <a:ext cx="587001" cy="586584"/>
            </a:xfrm>
            <a:custGeom>
              <a:avLst/>
              <a:gdLst/>
              <a:ahLst/>
              <a:cxnLst/>
              <a:rect l="l" t="t" r="r" b="b"/>
              <a:pathLst>
                <a:path w="587001" h="586584">
                  <a:moveTo>
                    <a:pt x="0" y="0"/>
                  </a:moveTo>
                  <a:lnTo>
                    <a:pt x="587001" y="0"/>
                  </a:lnTo>
                  <a:lnTo>
                    <a:pt x="587001" y="586584"/>
                  </a:lnTo>
                  <a:lnTo>
                    <a:pt x="0" y="586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5649" t="-12945" r="-16140" b="-98995"/>
              </a:stretch>
            </a:blipFill>
          </p:spPr>
        </p:sp>
        <p:sp>
          <p:nvSpPr>
            <p:cNvPr id="28" name="TextBox 15">
              <a:extLst>
                <a:ext uri="{FF2B5EF4-FFF2-40B4-BE49-F238E27FC236}">
                  <a16:creationId xmlns:a16="http://schemas.microsoft.com/office/drawing/2014/main" id="{C89B0E5C-0678-B0E3-5BDF-3394735A1F6D}"/>
                </a:ext>
              </a:extLst>
            </p:cNvPr>
            <p:cNvSpPr txBox="1"/>
            <p:nvPr/>
          </p:nvSpPr>
          <p:spPr>
            <a:xfrm>
              <a:off x="809171" y="1669875"/>
              <a:ext cx="7282030" cy="71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 dirty="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ETL </a:t>
              </a:r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ED5E2B5C-BF4F-A6E4-C2C9-24931424DE9A}"/>
                </a:ext>
              </a:extLst>
            </p:cNvPr>
            <p:cNvSpPr/>
            <p:nvPr/>
          </p:nvSpPr>
          <p:spPr>
            <a:xfrm>
              <a:off x="0" y="1772227"/>
              <a:ext cx="587001" cy="586584"/>
            </a:xfrm>
            <a:custGeom>
              <a:avLst/>
              <a:gdLst/>
              <a:ahLst/>
              <a:cxnLst/>
              <a:rect l="l" t="t" r="r" b="b"/>
              <a:pathLst>
                <a:path w="587001" h="586584">
                  <a:moveTo>
                    <a:pt x="0" y="0"/>
                  </a:moveTo>
                  <a:lnTo>
                    <a:pt x="587001" y="0"/>
                  </a:lnTo>
                  <a:lnTo>
                    <a:pt x="587001" y="586584"/>
                  </a:lnTo>
                  <a:lnTo>
                    <a:pt x="0" y="586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5649" t="-12945" r="-16140" b="-98995"/>
              </a:stretch>
            </a:blipFill>
          </p:spPr>
        </p:sp>
      </p:grpSp>
      <p:grpSp>
        <p:nvGrpSpPr>
          <p:cNvPr id="31" name="Group 12">
            <a:extLst>
              <a:ext uri="{FF2B5EF4-FFF2-40B4-BE49-F238E27FC236}">
                <a16:creationId xmlns:a16="http://schemas.microsoft.com/office/drawing/2014/main" id="{3F590EF9-7F2E-24A8-DE7E-D5B20D82A5EE}"/>
              </a:ext>
            </a:extLst>
          </p:cNvPr>
          <p:cNvGrpSpPr/>
          <p:nvPr/>
        </p:nvGrpSpPr>
        <p:grpSpPr>
          <a:xfrm>
            <a:off x="8735930" y="4954854"/>
            <a:ext cx="6068401" cy="533400"/>
            <a:chOff x="0" y="0"/>
            <a:chExt cx="8091201" cy="711200"/>
          </a:xfrm>
        </p:grpSpPr>
        <p:sp>
          <p:nvSpPr>
            <p:cNvPr id="32" name="TextBox 13">
              <a:extLst>
                <a:ext uri="{FF2B5EF4-FFF2-40B4-BE49-F238E27FC236}">
                  <a16:creationId xmlns:a16="http://schemas.microsoft.com/office/drawing/2014/main" id="{BD24FB9B-0C37-5985-9B97-471471DA438E}"/>
                </a:ext>
              </a:extLst>
            </p:cNvPr>
            <p:cNvSpPr txBox="1"/>
            <p:nvPr/>
          </p:nvSpPr>
          <p:spPr>
            <a:xfrm>
              <a:off x="809170" y="0"/>
              <a:ext cx="7282031" cy="71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 dirty="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SQL Queries</a:t>
              </a:r>
            </a:p>
          </p:txBody>
        </p:sp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F1E3E8B2-4EBE-E071-6C9E-CB40CF27E8B1}"/>
                </a:ext>
              </a:extLst>
            </p:cNvPr>
            <p:cNvSpPr/>
            <p:nvPr/>
          </p:nvSpPr>
          <p:spPr>
            <a:xfrm>
              <a:off x="0" y="75008"/>
              <a:ext cx="587001" cy="586584"/>
            </a:xfrm>
            <a:custGeom>
              <a:avLst/>
              <a:gdLst/>
              <a:ahLst/>
              <a:cxnLst/>
              <a:rect l="l" t="t" r="r" b="b"/>
              <a:pathLst>
                <a:path w="587001" h="586584">
                  <a:moveTo>
                    <a:pt x="0" y="0"/>
                  </a:moveTo>
                  <a:lnTo>
                    <a:pt x="587001" y="0"/>
                  </a:lnTo>
                  <a:lnTo>
                    <a:pt x="587001" y="586584"/>
                  </a:lnTo>
                  <a:lnTo>
                    <a:pt x="0" y="586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5649" t="-12945" r="-16140" b="-98995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124986"/>
              </p:ext>
            </p:extLst>
          </p:nvPr>
        </p:nvGraphicFramePr>
        <p:xfrm>
          <a:off x="981238" y="3009900"/>
          <a:ext cx="16275444" cy="6002492"/>
        </p:xfrm>
        <a:graphic>
          <a:graphicData uri="http://schemas.openxmlformats.org/drawingml/2006/table">
            <a:tbl>
              <a:tblPr/>
              <a:tblGrid>
                <a:gridCol w="5425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5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51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01246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Revenue Growth Analysis</a:t>
                      </a:r>
                    </a:p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2400" dirty="0"/>
                        <a:t>Track sales trends over time to measure growth and identify peak and low periods, helping to strategize for consistent revenue streams.</a:t>
                      </a:r>
                      <a:endParaRPr lang="en-US" sz="2100" dirty="0">
                        <a:solidFill>
                          <a:srgbClr val="FFFFFF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5DE0E6">
                            <a:alpha val="100000"/>
                          </a:srgbClr>
                        </a:gs>
                        <a:gs pos="100000">
                          <a:srgbClr val="004AAD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Customer Behavior Insights</a:t>
                      </a:r>
                    </a:p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2400" dirty="0"/>
                        <a:t>Analyze purchasing patterns to understand customer preferences, order frequency, and spending behavior. </a:t>
                      </a:r>
                      <a:endParaRPr lang="en-US" sz="2100" dirty="0">
                        <a:solidFill>
                          <a:srgbClr val="FFFFFF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5DE0E6">
                            <a:alpha val="100000"/>
                          </a:srgbClr>
                        </a:gs>
                        <a:gs pos="100000">
                          <a:srgbClr val="004AAD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Product Performance</a:t>
                      </a:r>
                    </a:p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400" dirty="0"/>
                        <a:t>Determine which menu items, categories (e.g., fast food, gourmet, etc.), or restaurants perform best and contribute the most to sales. </a:t>
                      </a:r>
                      <a:endParaRPr lang="en-US" sz="2100" dirty="0">
                        <a:solidFill>
                          <a:srgbClr val="FFFFFF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5DE0E6">
                            <a:alpha val="100000"/>
                          </a:srgbClr>
                        </a:gs>
                        <a:gs pos="100000">
                          <a:srgbClr val="004AAD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1246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Market Segmentation</a:t>
                      </a:r>
                    </a:p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400" dirty="0"/>
                        <a:t>Identify key customer segments based on demographics, location, order preferences, or spending habits. </a:t>
                      </a:r>
                      <a:endParaRPr lang="en-US" sz="2100" dirty="0">
                        <a:solidFill>
                          <a:srgbClr val="FFFFFF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5DE0E6">
                            <a:alpha val="100000"/>
                          </a:srgbClr>
                        </a:gs>
                        <a:gs pos="100000">
                          <a:srgbClr val="004AAD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Geographical Insights</a:t>
                      </a:r>
                    </a:p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400" dirty="0"/>
                        <a:t>Looking into sales distribution across different cities or regions can provide insights into regional preferences, helping Zomato focus on growth areas.</a:t>
                      </a:r>
                      <a:endParaRPr lang="en-US" sz="2400" dirty="0">
                        <a:solidFill>
                          <a:srgbClr val="FFFFFF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5DE0E6">
                            <a:alpha val="100000"/>
                          </a:srgbClr>
                        </a:gs>
                        <a:gs pos="100000">
                          <a:srgbClr val="004AAD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Operational Efficiency</a:t>
                      </a:r>
                    </a:p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2400" dirty="0"/>
                        <a:t>Analyze delivery times, order fulfillment rates, and customer feedback to improve operational performance. </a:t>
                      </a:r>
                      <a:endParaRPr lang="en-US" sz="2100" dirty="0">
                        <a:solidFill>
                          <a:srgbClr val="FFFFFF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5DE0E6">
                            <a:alpha val="100000"/>
                          </a:srgbClr>
                        </a:gs>
                        <a:gs pos="100000">
                          <a:srgbClr val="004AAD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-277548" y="811493"/>
            <a:ext cx="1030463" cy="1159734"/>
            <a:chOff x="0" y="0"/>
            <a:chExt cx="271398" cy="3054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1398" cy="305444"/>
            </a:xfrm>
            <a:custGeom>
              <a:avLst/>
              <a:gdLst/>
              <a:ahLst/>
              <a:cxnLst/>
              <a:rect l="l" t="t" r="r" b="b"/>
              <a:pathLst>
                <a:path w="271398" h="305444">
                  <a:moveTo>
                    <a:pt x="0" y="0"/>
                  </a:moveTo>
                  <a:lnTo>
                    <a:pt x="271398" y="0"/>
                  </a:lnTo>
                  <a:lnTo>
                    <a:pt x="271398" y="305444"/>
                  </a:lnTo>
                  <a:lnTo>
                    <a:pt x="0" y="305444"/>
                  </a:ln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271398" cy="372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55838" y="818703"/>
            <a:ext cx="11565793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7500" b="1" u="none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Objectives</a:t>
            </a:r>
          </a:p>
        </p:txBody>
      </p:sp>
      <p:sp>
        <p:nvSpPr>
          <p:cNvPr id="7" name="Freeform 7"/>
          <p:cNvSpPr/>
          <p:nvPr/>
        </p:nvSpPr>
        <p:spPr>
          <a:xfrm rot="5400000">
            <a:off x="16326079" y="567262"/>
            <a:ext cx="1088762" cy="1111297"/>
          </a:xfrm>
          <a:custGeom>
            <a:avLst/>
            <a:gdLst/>
            <a:ahLst/>
            <a:cxnLst/>
            <a:rect l="l" t="t" r="r" b="b"/>
            <a:pathLst>
              <a:path w="1088762" h="1111297">
                <a:moveTo>
                  <a:pt x="0" y="0"/>
                </a:moveTo>
                <a:lnTo>
                  <a:pt x="1088762" y="0"/>
                </a:lnTo>
                <a:lnTo>
                  <a:pt x="1088762" y="1111297"/>
                </a:lnTo>
                <a:lnTo>
                  <a:pt x="0" y="11112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21425" b="-116934"/>
            </a:stretch>
          </a:blip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27000"/>
          </a:blip>
          <a:srcRect/>
          <a:stretch>
            <a:fillRect/>
          </a:stretch>
        </p:blipFill>
        <p:spPr>
          <a:xfrm>
            <a:off x="16325376" y="578530"/>
            <a:ext cx="1100733" cy="1100733"/>
          </a:xfrm>
          <a:prstGeom prst="rect">
            <a:avLst/>
          </a:prstGeom>
        </p:spPr>
      </p:pic>
      <p:sp>
        <p:nvSpPr>
          <p:cNvPr id="9" name="Freeform 9"/>
          <p:cNvSpPr/>
          <p:nvPr/>
        </p:nvSpPr>
        <p:spPr>
          <a:xfrm rot="5400000">
            <a:off x="16049289" y="1396274"/>
            <a:ext cx="531044" cy="542036"/>
          </a:xfrm>
          <a:custGeom>
            <a:avLst/>
            <a:gdLst/>
            <a:ahLst/>
            <a:cxnLst/>
            <a:rect l="l" t="t" r="r" b="b"/>
            <a:pathLst>
              <a:path w="531044" h="542036">
                <a:moveTo>
                  <a:pt x="0" y="0"/>
                </a:moveTo>
                <a:lnTo>
                  <a:pt x="531044" y="0"/>
                </a:lnTo>
                <a:lnTo>
                  <a:pt x="531044" y="542036"/>
                </a:lnTo>
                <a:lnTo>
                  <a:pt x="0" y="5420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121425" b="-116934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277548" y="811493"/>
            <a:ext cx="1030463" cy="1159734"/>
            <a:chOff x="0" y="0"/>
            <a:chExt cx="271398" cy="3054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1398" cy="305444"/>
            </a:xfrm>
            <a:custGeom>
              <a:avLst/>
              <a:gdLst/>
              <a:ahLst/>
              <a:cxnLst/>
              <a:rect l="l" t="t" r="r" b="b"/>
              <a:pathLst>
                <a:path w="271398" h="305444">
                  <a:moveTo>
                    <a:pt x="0" y="0"/>
                  </a:moveTo>
                  <a:lnTo>
                    <a:pt x="271398" y="0"/>
                  </a:lnTo>
                  <a:lnTo>
                    <a:pt x="271398" y="305444"/>
                  </a:lnTo>
                  <a:lnTo>
                    <a:pt x="0" y="305444"/>
                  </a:ln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271398" cy="372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55838" y="818703"/>
            <a:ext cx="11565793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7500" b="1" u="none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ETL Process</a:t>
            </a:r>
          </a:p>
        </p:txBody>
      </p:sp>
      <p:sp>
        <p:nvSpPr>
          <p:cNvPr id="7" name="Freeform 7"/>
          <p:cNvSpPr/>
          <p:nvPr/>
        </p:nvSpPr>
        <p:spPr>
          <a:xfrm rot="5400000">
            <a:off x="16326079" y="567262"/>
            <a:ext cx="1088762" cy="1111297"/>
          </a:xfrm>
          <a:custGeom>
            <a:avLst/>
            <a:gdLst/>
            <a:ahLst/>
            <a:cxnLst/>
            <a:rect l="l" t="t" r="r" b="b"/>
            <a:pathLst>
              <a:path w="1088762" h="1111297">
                <a:moveTo>
                  <a:pt x="0" y="0"/>
                </a:moveTo>
                <a:lnTo>
                  <a:pt x="1088762" y="0"/>
                </a:lnTo>
                <a:lnTo>
                  <a:pt x="1088762" y="1111297"/>
                </a:lnTo>
                <a:lnTo>
                  <a:pt x="0" y="11112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21425" b="-116934"/>
            </a:stretch>
          </a:blip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27000"/>
          </a:blip>
          <a:srcRect/>
          <a:stretch>
            <a:fillRect/>
          </a:stretch>
        </p:blipFill>
        <p:spPr>
          <a:xfrm>
            <a:off x="16325376" y="578530"/>
            <a:ext cx="1100733" cy="1100733"/>
          </a:xfrm>
          <a:prstGeom prst="rect">
            <a:avLst/>
          </a:prstGeom>
        </p:spPr>
      </p:pic>
      <p:sp>
        <p:nvSpPr>
          <p:cNvPr id="9" name="Freeform 9"/>
          <p:cNvSpPr/>
          <p:nvPr/>
        </p:nvSpPr>
        <p:spPr>
          <a:xfrm rot="5400000">
            <a:off x="16049289" y="1396274"/>
            <a:ext cx="531044" cy="542036"/>
          </a:xfrm>
          <a:custGeom>
            <a:avLst/>
            <a:gdLst/>
            <a:ahLst/>
            <a:cxnLst/>
            <a:rect l="l" t="t" r="r" b="b"/>
            <a:pathLst>
              <a:path w="531044" h="542036">
                <a:moveTo>
                  <a:pt x="0" y="0"/>
                </a:moveTo>
                <a:lnTo>
                  <a:pt x="531044" y="0"/>
                </a:lnTo>
                <a:lnTo>
                  <a:pt x="531044" y="542036"/>
                </a:lnTo>
                <a:lnTo>
                  <a:pt x="0" y="5420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121425" b="-116934"/>
            </a:stretch>
          </a:blipFill>
        </p:spPr>
      </p:sp>
      <p:grpSp>
        <p:nvGrpSpPr>
          <p:cNvPr id="11" name="Group 12">
            <a:extLst>
              <a:ext uri="{FF2B5EF4-FFF2-40B4-BE49-F238E27FC236}">
                <a16:creationId xmlns:a16="http://schemas.microsoft.com/office/drawing/2014/main" id="{14377605-37D7-6F02-ED80-B93BE694E221}"/>
              </a:ext>
            </a:extLst>
          </p:cNvPr>
          <p:cNvGrpSpPr/>
          <p:nvPr/>
        </p:nvGrpSpPr>
        <p:grpSpPr>
          <a:xfrm>
            <a:off x="1752600" y="3291517"/>
            <a:ext cx="13258800" cy="2628177"/>
            <a:chOff x="0" y="0"/>
            <a:chExt cx="8091201" cy="2858044"/>
          </a:xfrm>
        </p:grpSpPr>
        <p:sp>
          <p:nvSpPr>
            <p:cNvPr id="12" name="TextBox 13">
              <a:extLst>
                <a:ext uri="{FF2B5EF4-FFF2-40B4-BE49-F238E27FC236}">
                  <a16:creationId xmlns:a16="http://schemas.microsoft.com/office/drawing/2014/main" id="{2615E5DD-83A8-0A70-7FF4-BDF4CE6702B2}"/>
                </a:ext>
              </a:extLst>
            </p:cNvPr>
            <p:cNvSpPr txBox="1"/>
            <p:nvPr/>
          </p:nvSpPr>
          <p:spPr>
            <a:xfrm>
              <a:off x="809170" y="0"/>
              <a:ext cx="7282031" cy="585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+mj-lt"/>
                  <a:ea typeface="Noto Sans"/>
                  <a:cs typeface="Noto Sans"/>
                  <a:sym typeface="Noto Sans"/>
                </a:rPr>
                <a:t>Extract: Importing Raw Excel File</a:t>
              </a:r>
            </a:p>
          </p:txBody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0289CF33-3DD2-197E-B92A-EF454B03191D}"/>
                </a:ext>
              </a:extLst>
            </p:cNvPr>
            <p:cNvSpPr/>
            <p:nvPr/>
          </p:nvSpPr>
          <p:spPr>
            <a:xfrm>
              <a:off x="0" y="75008"/>
              <a:ext cx="418510" cy="585717"/>
            </a:xfrm>
            <a:custGeom>
              <a:avLst/>
              <a:gdLst/>
              <a:ahLst/>
              <a:cxnLst/>
              <a:rect l="l" t="t" r="r" b="b"/>
              <a:pathLst>
                <a:path w="587001" h="586584">
                  <a:moveTo>
                    <a:pt x="0" y="0"/>
                  </a:moveTo>
                  <a:lnTo>
                    <a:pt x="587001" y="0"/>
                  </a:lnTo>
                  <a:lnTo>
                    <a:pt x="587001" y="586584"/>
                  </a:lnTo>
                  <a:lnTo>
                    <a:pt x="0" y="586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5649" t="-12945" r="-16140" b="-98995"/>
              </a:stretch>
            </a:blipFill>
          </p:spPr>
        </p:sp>
        <p:sp>
          <p:nvSpPr>
            <p:cNvPr id="14" name="TextBox 15">
              <a:extLst>
                <a:ext uri="{FF2B5EF4-FFF2-40B4-BE49-F238E27FC236}">
                  <a16:creationId xmlns:a16="http://schemas.microsoft.com/office/drawing/2014/main" id="{CC065D96-B550-559B-857E-70416EE7FAA2}"/>
                </a:ext>
              </a:extLst>
            </p:cNvPr>
            <p:cNvSpPr txBox="1"/>
            <p:nvPr/>
          </p:nvSpPr>
          <p:spPr>
            <a:xfrm>
              <a:off x="809171" y="1669875"/>
              <a:ext cx="7282030" cy="11881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600" dirty="0"/>
                <a:t>Transform: Removing Unwanted Records with Null Values</a:t>
              </a:r>
            </a:p>
            <a:p>
              <a:pPr algn="l">
                <a:lnSpc>
                  <a:spcPts val="4200"/>
                </a:lnSpc>
              </a:pPr>
              <a:endParaRPr lang="en-US" sz="3500" b="1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1075DF0B-CFDC-0B2E-9393-0818998D1301}"/>
                </a:ext>
              </a:extLst>
            </p:cNvPr>
            <p:cNvSpPr/>
            <p:nvPr/>
          </p:nvSpPr>
          <p:spPr>
            <a:xfrm>
              <a:off x="0" y="1772227"/>
              <a:ext cx="418510" cy="585717"/>
            </a:xfrm>
            <a:custGeom>
              <a:avLst/>
              <a:gdLst/>
              <a:ahLst/>
              <a:cxnLst/>
              <a:rect l="l" t="t" r="r" b="b"/>
              <a:pathLst>
                <a:path w="587001" h="586584">
                  <a:moveTo>
                    <a:pt x="0" y="0"/>
                  </a:moveTo>
                  <a:lnTo>
                    <a:pt x="587001" y="0"/>
                  </a:lnTo>
                  <a:lnTo>
                    <a:pt x="587001" y="586584"/>
                  </a:lnTo>
                  <a:lnTo>
                    <a:pt x="0" y="586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5649" t="-12945" r="-16140" b="-98995"/>
              </a:stretch>
            </a:blipFill>
          </p:spPr>
        </p:sp>
      </p:grpSp>
      <p:grpSp>
        <p:nvGrpSpPr>
          <p:cNvPr id="16" name="Group 12">
            <a:extLst>
              <a:ext uri="{FF2B5EF4-FFF2-40B4-BE49-F238E27FC236}">
                <a16:creationId xmlns:a16="http://schemas.microsoft.com/office/drawing/2014/main" id="{DBFB705B-106A-EAC6-675C-47B6692D8B9F}"/>
              </a:ext>
            </a:extLst>
          </p:cNvPr>
          <p:cNvGrpSpPr/>
          <p:nvPr/>
        </p:nvGrpSpPr>
        <p:grpSpPr>
          <a:xfrm>
            <a:off x="1752600" y="6361116"/>
            <a:ext cx="14942807" cy="2722862"/>
            <a:chOff x="0" y="-1670"/>
            <a:chExt cx="8013551" cy="2870774"/>
          </a:xfrm>
        </p:grpSpPr>
        <p:sp>
          <p:nvSpPr>
            <p:cNvPr id="17" name="TextBox 13">
              <a:extLst>
                <a:ext uri="{FF2B5EF4-FFF2-40B4-BE49-F238E27FC236}">
                  <a16:creationId xmlns:a16="http://schemas.microsoft.com/office/drawing/2014/main" id="{BA209199-8133-EB99-D14F-ED7EC90B0A68}"/>
                </a:ext>
              </a:extLst>
            </p:cNvPr>
            <p:cNvSpPr txBox="1"/>
            <p:nvPr/>
          </p:nvSpPr>
          <p:spPr>
            <a:xfrm>
              <a:off x="731520" y="-1670"/>
              <a:ext cx="7282031" cy="585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+mj-lt"/>
                  <a:ea typeface="Noto Sans"/>
                  <a:cs typeface="Noto Sans"/>
                  <a:sym typeface="Noto Sans"/>
                </a:rPr>
                <a:t>Transform: Creating Required Additional Columns</a:t>
              </a:r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6E7D76F6-0786-5376-341D-3CF844F47BEF}"/>
                </a:ext>
              </a:extLst>
            </p:cNvPr>
            <p:cNvSpPr/>
            <p:nvPr/>
          </p:nvSpPr>
          <p:spPr>
            <a:xfrm>
              <a:off x="0" y="75008"/>
              <a:ext cx="418510" cy="585717"/>
            </a:xfrm>
            <a:custGeom>
              <a:avLst/>
              <a:gdLst/>
              <a:ahLst/>
              <a:cxnLst/>
              <a:rect l="l" t="t" r="r" b="b"/>
              <a:pathLst>
                <a:path w="587001" h="586584">
                  <a:moveTo>
                    <a:pt x="0" y="0"/>
                  </a:moveTo>
                  <a:lnTo>
                    <a:pt x="587001" y="0"/>
                  </a:lnTo>
                  <a:lnTo>
                    <a:pt x="587001" y="586584"/>
                  </a:lnTo>
                  <a:lnTo>
                    <a:pt x="0" y="586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5649" t="-12945" r="-16140" b="-98995"/>
              </a:stretch>
            </a:blipFill>
          </p:spPr>
        </p:sp>
        <p:sp>
          <p:nvSpPr>
            <p:cNvPr id="19" name="TextBox 15">
              <a:extLst>
                <a:ext uri="{FF2B5EF4-FFF2-40B4-BE49-F238E27FC236}">
                  <a16:creationId xmlns:a16="http://schemas.microsoft.com/office/drawing/2014/main" id="{3DC85831-CCE7-4C23-E9EE-756A49F10C4A}"/>
                </a:ext>
              </a:extLst>
            </p:cNvPr>
            <p:cNvSpPr txBox="1"/>
            <p:nvPr/>
          </p:nvSpPr>
          <p:spPr>
            <a:xfrm>
              <a:off x="711089" y="1697670"/>
              <a:ext cx="7282030" cy="11714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+mj-lt"/>
                  <a:ea typeface="Noto Sans"/>
                  <a:cs typeface="Noto Sans"/>
                  <a:sym typeface="Noto Sans"/>
                </a:rPr>
                <a:t>Load: Loading the Transformed Data into Tableau, Power BI, and MySQL</a:t>
              </a:r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33AEC73F-407A-B7AE-ABF7-54D22CF07F05}"/>
                </a:ext>
              </a:extLst>
            </p:cNvPr>
            <p:cNvSpPr/>
            <p:nvPr/>
          </p:nvSpPr>
          <p:spPr>
            <a:xfrm>
              <a:off x="0" y="1772227"/>
              <a:ext cx="418510" cy="585717"/>
            </a:xfrm>
            <a:custGeom>
              <a:avLst/>
              <a:gdLst/>
              <a:ahLst/>
              <a:cxnLst/>
              <a:rect l="l" t="t" r="r" b="b"/>
              <a:pathLst>
                <a:path w="587001" h="586584">
                  <a:moveTo>
                    <a:pt x="0" y="0"/>
                  </a:moveTo>
                  <a:lnTo>
                    <a:pt x="587001" y="0"/>
                  </a:lnTo>
                  <a:lnTo>
                    <a:pt x="587001" y="586584"/>
                  </a:lnTo>
                  <a:lnTo>
                    <a:pt x="0" y="586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5649" t="-12945" r="-16140" b="-98995"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3122444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4800" y="2854692"/>
            <a:ext cx="440251" cy="439938"/>
          </a:xfrm>
          <a:custGeom>
            <a:avLst/>
            <a:gdLst/>
            <a:ahLst/>
            <a:cxnLst/>
            <a:rect l="l" t="t" r="r" b="b"/>
            <a:pathLst>
              <a:path w="440251" h="439938">
                <a:moveTo>
                  <a:pt x="0" y="0"/>
                </a:moveTo>
                <a:lnTo>
                  <a:pt x="440251" y="0"/>
                </a:lnTo>
                <a:lnTo>
                  <a:pt x="440251" y="439938"/>
                </a:lnTo>
                <a:lnTo>
                  <a:pt x="0" y="43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5649" t="-12945" r="-16140" b="-98995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6172200" y="2861456"/>
            <a:ext cx="440251" cy="439938"/>
          </a:xfrm>
          <a:custGeom>
            <a:avLst/>
            <a:gdLst/>
            <a:ahLst/>
            <a:cxnLst/>
            <a:rect l="l" t="t" r="r" b="b"/>
            <a:pathLst>
              <a:path w="440251" h="439938">
                <a:moveTo>
                  <a:pt x="0" y="0"/>
                </a:moveTo>
                <a:lnTo>
                  <a:pt x="440251" y="0"/>
                </a:lnTo>
                <a:lnTo>
                  <a:pt x="440251" y="439938"/>
                </a:lnTo>
                <a:lnTo>
                  <a:pt x="0" y="43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5649" t="-12945" r="-16140" b="-9899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505276" y="2861456"/>
            <a:ext cx="440251" cy="439938"/>
          </a:xfrm>
          <a:custGeom>
            <a:avLst/>
            <a:gdLst/>
            <a:ahLst/>
            <a:cxnLst/>
            <a:rect l="l" t="t" r="r" b="b"/>
            <a:pathLst>
              <a:path w="440251" h="439938">
                <a:moveTo>
                  <a:pt x="0" y="0"/>
                </a:moveTo>
                <a:lnTo>
                  <a:pt x="440251" y="0"/>
                </a:lnTo>
                <a:lnTo>
                  <a:pt x="440251" y="439938"/>
                </a:lnTo>
                <a:lnTo>
                  <a:pt x="0" y="43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5649" t="-12945" r="-16140" b="-98995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0" y="0"/>
            <a:ext cx="17830791" cy="2173337"/>
            <a:chOff x="0" y="0"/>
            <a:chExt cx="4816593" cy="10708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070865"/>
            </a:xfrm>
            <a:custGeom>
              <a:avLst/>
              <a:gdLst/>
              <a:ahLst/>
              <a:cxnLst/>
              <a:rect l="l" t="t" r="r" b="b"/>
              <a:pathLst>
                <a:path w="4816592" h="1070865">
                  <a:moveTo>
                    <a:pt x="0" y="0"/>
                  </a:moveTo>
                  <a:lnTo>
                    <a:pt x="4816592" y="0"/>
                  </a:lnTo>
                  <a:lnTo>
                    <a:pt x="4816592" y="1070865"/>
                  </a:lnTo>
                  <a:lnTo>
                    <a:pt x="0" y="107086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4816593" cy="1137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026847" y="310468"/>
            <a:ext cx="1203753" cy="1154162"/>
            <a:chOff x="0" y="0"/>
            <a:chExt cx="3276268" cy="3175637"/>
          </a:xfrm>
        </p:grpSpPr>
        <p:sp>
          <p:nvSpPr>
            <p:cNvPr id="9" name="Freeform 9"/>
            <p:cNvSpPr/>
            <p:nvPr/>
          </p:nvSpPr>
          <p:spPr>
            <a:xfrm rot="5400000">
              <a:off x="13015" y="1905000"/>
              <a:ext cx="1257621" cy="1283652"/>
            </a:xfrm>
            <a:custGeom>
              <a:avLst/>
              <a:gdLst/>
              <a:ahLst/>
              <a:cxnLst/>
              <a:rect l="l" t="t" r="r" b="b"/>
              <a:pathLst>
                <a:path w="1257621" h="1283652">
                  <a:moveTo>
                    <a:pt x="0" y="0"/>
                  </a:moveTo>
                  <a:lnTo>
                    <a:pt x="1257621" y="0"/>
                  </a:lnTo>
                  <a:lnTo>
                    <a:pt x="1257621" y="1283652"/>
                  </a:lnTo>
                  <a:lnTo>
                    <a:pt x="0" y="1283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21425" b="-116934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5400000">
              <a:off x="703084" y="-26357"/>
              <a:ext cx="2546826" cy="2599541"/>
            </a:xfrm>
            <a:custGeom>
              <a:avLst/>
              <a:gdLst/>
              <a:ahLst/>
              <a:cxnLst/>
              <a:rect l="l" t="t" r="r" b="b"/>
              <a:pathLst>
                <a:path w="2546826" h="2599541">
                  <a:moveTo>
                    <a:pt x="0" y="0"/>
                  </a:moveTo>
                  <a:lnTo>
                    <a:pt x="2546826" y="0"/>
                  </a:lnTo>
                  <a:lnTo>
                    <a:pt x="2546826" y="2599541"/>
                  </a:lnTo>
                  <a:lnTo>
                    <a:pt x="0" y="2599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21425" b="-116934"/>
              </a:stretch>
            </a:blipFill>
          </p:spPr>
        </p:sp>
      </p:grpSp>
      <p:sp>
        <p:nvSpPr>
          <p:cNvPr id="11" name="AutoShape 11"/>
          <p:cNvSpPr/>
          <p:nvPr/>
        </p:nvSpPr>
        <p:spPr>
          <a:xfrm rot="5400000">
            <a:off x="3622392" y="6732646"/>
            <a:ext cx="4114800" cy="0"/>
          </a:xfrm>
          <a:prstGeom prst="line">
            <a:avLst/>
          </a:prstGeom>
          <a:ln w="38100" cap="flat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rot="5400000">
            <a:off x="9756492" y="6732646"/>
            <a:ext cx="4114800" cy="0"/>
          </a:xfrm>
          <a:prstGeom prst="line">
            <a:avLst/>
          </a:prstGeom>
          <a:ln w="38100" cap="flat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1028700" y="1019175"/>
            <a:ext cx="9264085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KPIs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4400" y="2737843"/>
            <a:ext cx="4648200" cy="1127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ea typeface="Open Sauce"/>
                <a:cs typeface="Open Sauce"/>
                <a:sym typeface="Open Sauce"/>
              </a:rPr>
              <a:t>Number of Restaurants, Countries and Cities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45052" y="4305301"/>
            <a:ext cx="3301884" cy="44854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lnSpc>
                <a:spcPts val="294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US" sz="2100" dirty="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342900" lvl="0" indent="-342900" algn="l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100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Count of Restaurants</a:t>
            </a:r>
          </a:p>
          <a:p>
            <a:pPr marL="342900" lvl="0" indent="-342900" algn="l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US" sz="2100" dirty="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342900" lvl="0" indent="-342900" algn="l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100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Count the number of Countries and Cities</a:t>
            </a:r>
          </a:p>
          <a:p>
            <a:pPr lvl="0" algn="l">
              <a:lnSpc>
                <a:spcPct val="150000"/>
              </a:lnSpc>
              <a:spcBef>
                <a:spcPct val="0"/>
              </a:spcBef>
            </a:pPr>
            <a:endParaRPr lang="en-US" sz="2100" dirty="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342900" lvl="0" indent="-342900" algn="l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100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Total Votes</a:t>
            </a:r>
          </a:p>
          <a:p>
            <a:pPr marL="342900" lvl="0" indent="-342900" algn="l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US" sz="2100" dirty="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lvl="0" algn="l">
              <a:lnSpc>
                <a:spcPts val="2940"/>
              </a:lnSpc>
              <a:spcBef>
                <a:spcPct val="0"/>
              </a:spcBef>
            </a:pPr>
            <a:endParaRPr lang="en-US" sz="2100" dirty="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342900" lvl="0" indent="-342900" algn="l">
              <a:lnSpc>
                <a:spcPts val="294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US" sz="2100" dirty="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553160" y="4640073"/>
            <a:ext cx="4876835" cy="33252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lnSpc>
                <a:spcPts val="294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100" dirty="0">
                <a:solidFill>
                  <a:srgbClr val="000000"/>
                </a:solidFill>
                <a:latin typeface="+mj-lt"/>
                <a:ea typeface="Noto Sans"/>
                <a:cs typeface="Noto Sans"/>
                <a:sym typeface="Noto Sans"/>
              </a:rPr>
              <a:t>We develop a KPI to display sales for each fiscal year, with the fiscal year starting in April. </a:t>
            </a:r>
          </a:p>
          <a:p>
            <a:pPr marL="342900" lvl="0" indent="-342900" algn="l">
              <a:lnSpc>
                <a:spcPts val="294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US" sz="2100" dirty="0">
              <a:solidFill>
                <a:srgbClr val="000000"/>
              </a:solidFill>
              <a:latin typeface="+mj-lt"/>
              <a:ea typeface="Noto Sans"/>
              <a:cs typeface="Noto Sans"/>
              <a:sym typeface="Noto Sans"/>
            </a:endParaRPr>
          </a:p>
          <a:p>
            <a:pPr marL="342900" lvl="0" indent="-342900" algn="l">
              <a:lnSpc>
                <a:spcPts val="294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100" dirty="0">
                <a:solidFill>
                  <a:srgbClr val="000000"/>
                </a:solidFill>
                <a:latin typeface="+mj-lt"/>
                <a:ea typeface="Noto Sans"/>
                <a:cs typeface="Noto Sans"/>
                <a:sym typeface="Noto Sans"/>
              </a:rPr>
              <a:t>Visualization depicting quarterly-wise Restaurants open. </a:t>
            </a:r>
          </a:p>
          <a:p>
            <a:pPr marL="342900" lvl="0" indent="-342900" algn="l">
              <a:lnSpc>
                <a:spcPts val="294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US" sz="2100" dirty="0">
              <a:solidFill>
                <a:srgbClr val="000000"/>
              </a:solidFill>
              <a:latin typeface="+mj-lt"/>
              <a:ea typeface="Noto Sans"/>
              <a:cs typeface="Noto Sans"/>
              <a:sym typeface="Noto Sans"/>
            </a:endParaRPr>
          </a:p>
          <a:p>
            <a:pPr marL="342900" lvl="0" indent="-342900" algn="l">
              <a:lnSpc>
                <a:spcPts val="294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100" dirty="0">
                <a:solidFill>
                  <a:srgbClr val="000000"/>
                </a:solidFill>
                <a:latin typeface="+mj-lt"/>
                <a:ea typeface="Noto Sans"/>
                <a:cs typeface="Noto Sans"/>
                <a:sym typeface="Noto Sans"/>
              </a:rPr>
              <a:t>Additionally, created a visualization to showcase sales by fiscal month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100185" y="4687946"/>
            <a:ext cx="3795957" cy="5183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l">
              <a:lnSpc>
                <a:spcPts val="294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100" dirty="0">
                <a:solidFill>
                  <a:srgbClr val="000000"/>
                </a:solidFill>
                <a:latin typeface="+mj-lt"/>
                <a:ea typeface="Noto Sans"/>
                <a:cs typeface="Noto Sans"/>
                <a:sym typeface="Noto Sans"/>
              </a:rPr>
              <a:t>Number of Restaurants by Average Rating.</a:t>
            </a:r>
          </a:p>
          <a:p>
            <a:pPr marL="342900" lvl="0" indent="-342900" algn="l">
              <a:lnSpc>
                <a:spcPts val="294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US" sz="2100" dirty="0">
              <a:solidFill>
                <a:srgbClr val="000000"/>
              </a:solidFill>
              <a:latin typeface="+mj-lt"/>
              <a:ea typeface="Noto Sans"/>
              <a:cs typeface="Noto Sans"/>
              <a:sym typeface="Noto Sans"/>
            </a:endParaRPr>
          </a:p>
          <a:p>
            <a:pPr marL="342900" indent="-342900">
              <a:lnSpc>
                <a:spcPts val="294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100" dirty="0">
                <a:solidFill>
                  <a:srgbClr val="000000"/>
                </a:solidFill>
                <a:latin typeface="+mj-lt"/>
                <a:ea typeface="Noto Sans"/>
                <a:cs typeface="Noto Sans"/>
                <a:sym typeface="Noto Sans"/>
              </a:rPr>
              <a:t>Overall Average Rating</a:t>
            </a:r>
          </a:p>
          <a:p>
            <a:pPr marL="342900" lvl="0" indent="-342900" algn="l">
              <a:lnSpc>
                <a:spcPts val="294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US" sz="2100" dirty="0">
              <a:solidFill>
                <a:srgbClr val="000000"/>
              </a:solidFill>
              <a:latin typeface="+mj-lt"/>
              <a:ea typeface="Noto Sans"/>
              <a:cs typeface="Noto Sans"/>
              <a:sym typeface="Noto Sans"/>
            </a:endParaRPr>
          </a:p>
          <a:p>
            <a:pPr marL="342900" lvl="0" indent="-342900" algn="l">
              <a:lnSpc>
                <a:spcPts val="294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100" dirty="0">
                <a:solidFill>
                  <a:srgbClr val="000000"/>
                </a:solidFill>
                <a:latin typeface="+mj-lt"/>
                <a:ea typeface="Noto Sans"/>
                <a:cs typeface="Noto Sans"/>
                <a:sym typeface="Noto Sans"/>
              </a:rPr>
              <a:t>Number of Restaurants by Price Bucket List.</a:t>
            </a:r>
          </a:p>
          <a:p>
            <a:pPr marL="342900" lvl="0" indent="-342900" algn="l">
              <a:lnSpc>
                <a:spcPts val="294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US" sz="2100" dirty="0">
              <a:solidFill>
                <a:srgbClr val="000000"/>
              </a:solidFill>
              <a:latin typeface="+mj-lt"/>
              <a:ea typeface="Noto Sans"/>
              <a:cs typeface="Noto Sans"/>
              <a:sym typeface="Noto Sans"/>
            </a:endParaRPr>
          </a:p>
          <a:p>
            <a:pPr marL="342900" indent="-342900">
              <a:lnSpc>
                <a:spcPts val="294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100" dirty="0">
                <a:solidFill>
                  <a:srgbClr val="000000"/>
                </a:solidFill>
                <a:latin typeface="+mj-lt"/>
                <a:ea typeface="Noto Sans"/>
                <a:cs typeface="Noto Sans"/>
                <a:sym typeface="Noto Sans"/>
              </a:rPr>
              <a:t>Average Cost in USD</a:t>
            </a:r>
          </a:p>
          <a:p>
            <a:pPr lvl="0" algn="l">
              <a:lnSpc>
                <a:spcPts val="2940"/>
              </a:lnSpc>
              <a:spcBef>
                <a:spcPct val="0"/>
              </a:spcBef>
            </a:pPr>
            <a:endParaRPr lang="en-US" sz="2100" dirty="0">
              <a:solidFill>
                <a:srgbClr val="000000"/>
              </a:solidFill>
              <a:latin typeface="+mj-lt"/>
              <a:ea typeface="Noto Sans"/>
              <a:cs typeface="Noto Sans"/>
              <a:sym typeface="Noto Sans"/>
            </a:endParaRPr>
          </a:p>
          <a:p>
            <a:pPr marL="342900" lvl="0" indent="-342900" algn="l">
              <a:lnSpc>
                <a:spcPts val="294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100" dirty="0">
                <a:solidFill>
                  <a:srgbClr val="000000"/>
                </a:solidFill>
                <a:latin typeface="+mj-lt"/>
                <a:ea typeface="Noto Sans"/>
                <a:cs typeface="Noto Sans"/>
                <a:sym typeface="Noto Sans"/>
              </a:rPr>
              <a:t>Country and City-wise number of restaurants and cuisines.</a:t>
            </a: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2100" dirty="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2BC4E646-DEE4-7E14-C004-5E9288C1C5F2}"/>
              </a:ext>
            </a:extLst>
          </p:cNvPr>
          <p:cNvSpPr txBox="1"/>
          <p:nvPr/>
        </p:nvSpPr>
        <p:spPr>
          <a:xfrm>
            <a:off x="7027351" y="2851135"/>
            <a:ext cx="4648200" cy="5371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ea typeface="Open Sauce"/>
                <a:cs typeface="Open Sauce"/>
                <a:sym typeface="Open Sauce"/>
              </a:rPr>
              <a:t>Fiscal Year and Monthly sales</a:t>
            </a:r>
          </a:p>
        </p:txBody>
      </p:sp>
      <p:sp>
        <p:nvSpPr>
          <p:cNvPr id="23" name="TextBox 16">
            <a:extLst>
              <a:ext uri="{FF2B5EF4-FFF2-40B4-BE49-F238E27FC236}">
                <a16:creationId xmlns:a16="http://schemas.microsoft.com/office/drawing/2014/main" id="{ADA294A9-291D-7416-144E-831A001AA8A5}"/>
              </a:ext>
            </a:extLst>
          </p:cNvPr>
          <p:cNvSpPr txBox="1"/>
          <p:nvPr/>
        </p:nvSpPr>
        <p:spPr>
          <a:xfrm>
            <a:off x="13244643" y="2776139"/>
            <a:ext cx="5029200" cy="1127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ea typeface="Open Sauce"/>
                <a:cs typeface="Open Sauce"/>
                <a:sym typeface="Open Sauce"/>
              </a:rPr>
              <a:t>Number of Restaurants by Average Rating and Price Bucket List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18288000" cy="1910121"/>
            <a:chOff x="0" y="0"/>
            <a:chExt cx="4816593" cy="10708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070865"/>
            </a:xfrm>
            <a:custGeom>
              <a:avLst/>
              <a:gdLst/>
              <a:ahLst/>
              <a:cxnLst/>
              <a:rect l="l" t="t" r="r" b="b"/>
              <a:pathLst>
                <a:path w="4816592" h="1070865">
                  <a:moveTo>
                    <a:pt x="0" y="0"/>
                  </a:moveTo>
                  <a:lnTo>
                    <a:pt x="4816592" y="0"/>
                  </a:lnTo>
                  <a:lnTo>
                    <a:pt x="4816592" y="1070865"/>
                  </a:lnTo>
                  <a:lnTo>
                    <a:pt x="0" y="107086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4816593" cy="1137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773400" y="342900"/>
            <a:ext cx="1201584" cy="1112282"/>
            <a:chOff x="0" y="0"/>
            <a:chExt cx="3276268" cy="3175637"/>
          </a:xfrm>
        </p:grpSpPr>
        <p:sp>
          <p:nvSpPr>
            <p:cNvPr id="9" name="Freeform 9"/>
            <p:cNvSpPr/>
            <p:nvPr/>
          </p:nvSpPr>
          <p:spPr>
            <a:xfrm rot="5400000">
              <a:off x="13015" y="1905000"/>
              <a:ext cx="1257621" cy="1283652"/>
            </a:xfrm>
            <a:custGeom>
              <a:avLst/>
              <a:gdLst/>
              <a:ahLst/>
              <a:cxnLst/>
              <a:rect l="l" t="t" r="r" b="b"/>
              <a:pathLst>
                <a:path w="1257621" h="1283652">
                  <a:moveTo>
                    <a:pt x="0" y="0"/>
                  </a:moveTo>
                  <a:lnTo>
                    <a:pt x="1257621" y="0"/>
                  </a:lnTo>
                  <a:lnTo>
                    <a:pt x="1257621" y="1283652"/>
                  </a:lnTo>
                  <a:lnTo>
                    <a:pt x="0" y="1283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21425" b="-116934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5400000">
              <a:off x="703084" y="-26357"/>
              <a:ext cx="2546826" cy="2599541"/>
            </a:xfrm>
            <a:custGeom>
              <a:avLst/>
              <a:gdLst/>
              <a:ahLst/>
              <a:cxnLst/>
              <a:rect l="l" t="t" r="r" b="b"/>
              <a:pathLst>
                <a:path w="2546826" h="2599541">
                  <a:moveTo>
                    <a:pt x="0" y="0"/>
                  </a:moveTo>
                  <a:lnTo>
                    <a:pt x="2546826" y="0"/>
                  </a:lnTo>
                  <a:lnTo>
                    <a:pt x="2546826" y="2599541"/>
                  </a:lnTo>
                  <a:lnTo>
                    <a:pt x="0" y="2599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21425" b="-116934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685800" y="328894"/>
            <a:ext cx="9264085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Excel Dashboard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4A6F9A-32DF-5065-0869-0D2F19F53C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41" y="2388334"/>
            <a:ext cx="17646118" cy="740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88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18288000" cy="1910121"/>
            <a:chOff x="0" y="0"/>
            <a:chExt cx="4816593" cy="10708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070865"/>
            </a:xfrm>
            <a:custGeom>
              <a:avLst/>
              <a:gdLst/>
              <a:ahLst/>
              <a:cxnLst/>
              <a:rect l="l" t="t" r="r" b="b"/>
              <a:pathLst>
                <a:path w="4816592" h="1070865">
                  <a:moveTo>
                    <a:pt x="0" y="0"/>
                  </a:moveTo>
                  <a:lnTo>
                    <a:pt x="4816592" y="0"/>
                  </a:lnTo>
                  <a:lnTo>
                    <a:pt x="4816592" y="1070865"/>
                  </a:lnTo>
                  <a:lnTo>
                    <a:pt x="0" y="107086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4816593" cy="1137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773400" y="342900"/>
            <a:ext cx="1201584" cy="1112282"/>
            <a:chOff x="0" y="0"/>
            <a:chExt cx="3276268" cy="3175637"/>
          </a:xfrm>
        </p:grpSpPr>
        <p:sp>
          <p:nvSpPr>
            <p:cNvPr id="9" name="Freeform 9"/>
            <p:cNvSpPr/>
            <p:nvPr/>
          </p:nvSpPr>
          <p:spPr>
            <a:xfrm rot="5400000">
              <a:off x="13015" y="1905000"/>
              <a:ext cx="1257621" cy="1283652"/>
            </a:xfrm>
            <a:custGeom>
              <a:avLst/>
              <a:gdLst/>
              <a:ahLst/>
              <a:cxnLst/>
              <a:rect l="l" t="t" r="r" b="b"/>
              <a:pathLst>
                <a:path w="1257621" h="1283652">
                  <a:moveTo>
                    <a:pt x="0" y="0"/>
                  </a:moveTo>
                  <a:lnTo>
                    <a:pt x="1257621" y="0"/>
                  </a:lnTo>
                  <a:lnTo>
                    <a:pt x="1257621" y="1283652"/>
                  </a:lnTo>
                  <a:lnTo>
                    <a:pt x="0" y="1283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21425" b="-116934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5400000">
              <a:off x="703084" y="-26357"/>
              <a:ext cx="2546826" cy="2599541"/>
            </a:xfrm>
            <a:custGeom>
              <a:avLst/>
              <a:gdLst/>
              <a:ahLst/>
              <a:cxnLst/>
              <a:rect l="l" t="t" r="r" b="b"/>
              <a:pathLst>
                <a:path w="2546826" h="2599541">
                  <a:moveTo>
                    <a:pt x="0" y="0"/>
                  </a:moveTo>
                  <a:lnTo>
                    <a:pt x="2546826" y="0"/>
                  </a:lnTo>
                  <a:lnTo>
                    <a:pt x="2546826" y="2599541"/>
                  </a:lnTo>
                  <a:lnTo>
                    <a:pt x="0" y="2599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21425" b="-116934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685800" y="328894"/>
            <a:ext cx="109728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Tableau Dashboard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DE13C6-2D9B-9044-75A8-A1EDE3D31A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9800" y="2239014"/>
            <a:ext cx="14401800" cy="771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544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18288000" cy="1910121"/>
            <a:chOff x="0" y="0"/>
            <a:chExt cx="4816593" cy="10708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070865"/>
            </a:xfrm>
            <a:custGeom>
              <a:avLst/>
              <a:gdLst/>
              <a:ahLst/>
              <a:cxnLst/>
              <a:rect l="l" t="t" r="r" b="b"/>
              <a:pathLst>
                <a:path w="4816592" h="1070865">
                  <a:moveTo>
                    <a:pt x="0" y="0"/>
                  </a:moveTo>
                  <a:lnTo>
                    <a:pt x="4816592" y="0"/>
                  </a:lnTo>
                  <a:lnTo>
                    <a:pt x="4816592" y="1070865"/>
                  </a:lnTo>
                  <a:lnTo>
                    <a:pt x="0" y="107086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4816593" cy="1137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773400" y="342900"/>
            <a:ext cx="1201584" cy="1112282"/>
            <a:chOff x="0" y="0"/>
            <a:chExt cx="3276268" cy="3175637"/>
          </a:xfrm>
        </p:grpSpPr>
        <p:sp>
          <p:nvSpPr>
            <p:cNvPr id="9" name="Freeform 9"/>
            <p:cNvSpPr/>
            <p:nvPr/>
          </p:nvSpPr>
          <p:spPr>
            <a:xfrm rot="5400000">
              <a:off x="13015" y="1905000"/>
              <a:ext cx="1257621" cy="1283652"/>
            </a:xfrm>
            <a:custGeom>
              <a:avLst/>
              <a:gdLst/>
              <a:ahLst/>
              <a:cxnLst/>
              <a:rect l="l" t="t" r="r" b="b"/>
              <a:pathLst>
                <a:path w="1257621" h="1283652">
                  <a:moveTo>
                    <a:pt x="0" y="0"/>
                  </a:moveTo>
                  <a:lnTo>
                    <a:pt x="1257621" y="0"/>
                  </a:lnTo>
                  <a:lnTo>
                    <a:pt x="1257621" y="1283652"/>
                  </a:lnTo>
                  <a:lnTo>
                    <a:pt x="0" y="1283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21425" b="-116934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5400000">
              <a:off x="703084" y="-26357"/>
              <a:ext cx="2546826" cy="2599541"/>
            </a:xfrm>
            <a:custGeom>
              <a:avLst/>
              <a:gdLst/>
              <a:ahLst/>
              <a:cxnLst/>
              <a:rect l="l" t="t" r="r" b="b"/>
              <a:pathLst>
                <a:path w="2546826" h="2599541">
                  <a:moveTo>
                    <a:pt x="0" y="0"/>
                  </a:moveTo>
                  <a:lnTo>
                    <a:pt x="2546826" y="0"/>
                  </a:lnTo>
                  <a:lnTo>
                    <a:pt x="2546826" y="2599541"/>
                  </a:lnTo>
                  <a:lnTo>
                    <a:pt x="0" y="2599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21425" b="-116934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685800" y="328894"/>
            <a:ext cx="134112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Power BI Dashboard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B84059-0F77-9EFB-42F8-597CF50FE6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5722" y="1981200"/>
            <a:ext cx="14549141" cy="821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833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</TotalTime>
  <Words>643</Words>
  <Application>Microsoft Office PowerPoint</Application>
  <PresentationFormat>Custom</PresentationFormat>
  <Paragraphs>96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Wingdings</vt:lpstr>
      <vt:lpstr>Open Sauce</vt:lpstr>
      <vt:lpstr>Noto Sans Bold</vt:lpstr>
      <vt:lpstr>Arial</vt:lpstr>
      <vt:lpstr>Calibri</vt:lpstr>
      <vt:lpstr>Noto Sans</vt:lpstr>
      <vt:lpstr>Montserrat Bold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Green and Violet Simple Corporate Roadmap Presentation</dc:title>
  <dc:creator>Dilip Kumar</dc:creator>
  <cp:lastModifiedBy>Akash Bakshi</cp:lastModifiedBy>
  <cp:revision>4</cp:revision>
  <dcterms:created xsi:type="dcterms:W3CDTF">2006-08-16T00:00:00Z</dcterms:created>
  <dcterms:modified xsi:type="dcterms:W3CDTF">2025-05-11T05:26:52Z</dcterms:modified>
  <dc:identifier>DAGQztoz_Ic</dc:identifier>
</cp:coreProperties>
</file>